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86" r:id="rId7"/>
    <p:sldId id="287" r:id="rId8"/>
    <p:sldId id="258" r:id="rId9"/>
    <p:sldId id="260" r:id="rId10"/>
    <p:sldId id="261" r:id="rId11"/>
    <p:sldId id="264" r:id="rId12"/>
    <p:sldId id="278" r:id="rId13"/>
    <p:sldId id="266" r:id="rId14"/>
    <p:sldId id="267" r:id="rId15"/>
    <p:sldId id="279" r:id="rId16"/>
    <p:sldId id="280" r:id="rId17"/>
    <p:sldId id="268" r:id="rId18"/>
    <p:sldId id="269" r:id="rId19"/>
    <p:sldId id="281" r:id="rId20"/>
    <p:sldId id="282" r:id="rId21"/>
    <p:sldId id="270" r:id="rId22"/>
    <p:sldId id="271" r:id="rId23"/>
    <p:sldId id="283" r:id="rId24"/>
    <p:sldId id="272" r:id="rId25"/>
    <p:sldId id="285" r:id="rId26"/>
    <p:sldId id="284" r:id="rId27"/>
    <p:sldId id="2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Ivkin@gov.ru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nso.ru/" TargetMode="Externa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3211" y="1879256"/>
            <a:ext cx="9723520" cy="26690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Новые </a:t>
            </a:r>
            <a:r>
              <a:rPr lang="ru-RU" dirty="0"/>
              <a:t>нормативные документы в сфере архивного </a:t>
            </a:r>
            <a:r>
              <a:rPr lang="ru-RU" dirty="0" smtClean="0"/>
              <a:t>дела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09037" y="4118919"/>
            <a:ext cx="5448082" cy="141896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/>
              <a:t>Главный специалист</a:t>
            </a:r>
          </a:p>
          <a:p>
            <a:pPr algn="l"/>
            <a:r>
              <a:rPr lang="ru-RU" dirty="0"/>
              <a:t>отдела организации и контроля деятельности</a:t>
            </a:r>
          </a:p>
          <a:p>
            <a:pPr algn="l"/>
            <a:r>
              <a:rPr lang="ru-RU" dirty="0"/>
              <a:t>государственных и муниципальных архивов</a:t>
            </a:r>
          </a:p>
          <a:p>
            <a:pPr algn="l"/>
            <a:r>
              <a:rPr lang="ru-RU" dirty="0"/>
              <a:t>Болдырева В.Д.</a:t>
            </a:r>
          </a:p>
        </p:txBody>
      </p:sp>
    </p:spTree>
    <p:extLst>
      <p:ext uri="{BB962C8B-B14F-4D97-AF65-F5344CB8AC3E}">
        <p14:creationId xmlns:p14="http://schemas.microsoft.com/office/powerpoint/2010/main" val="158907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465" y="164757"/>
            <a:ext cx="11549449" cy="6392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7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размещения отметки об электронной подписи должно соответствовать месту размещения собственноручной подписи в аналогичном документе на бумажном носителе, элементы отметки об электронной подписи не должны перекрываться или накладываться друг на друга, а также не должны перекрывать элементы текста документа. </a:t>
            </a:r>
            <a:endParaRPr lang="ru-RU" sz="1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–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solidFill>
                  <a:prstClr val="black"/>
                </a:solidFill>
                <a:effectLst/>
                <a:latin typeface="Corbel" panose="020B0503020204020204" pitchFamily="34" charset="0"/>
              </a:rPr>
              <a:t> </a:t>
            </a:r>
            <a:r>
              <a:rPr lang="ru-RU" altLang="ru-RU" sz="1300" dirty="0" smtClean="0">
                <a:solidFill>
                  <a:prstClr val="black"/>
                </a:solidFill>
                <a:effectLst/>
                <a:latin typeface="Corbel" panose="020B0503020204020204" pitchFamily="34" charset="0"/>
              </a:rPr>
              <a:t>	    </a:t>
            </a:r>
            <a:r>
              <a:rPr lang="ru-RU" altLang="ru-RU" sz="1300" dirty="0" smtClean="0">
                <a:effectLst/>
                <a:latin typeface="Corbel" panose="020B0503020204020204" pitchFamily="34" charset="0"/>
              </a:rPr>
              <a:t>┌──────────────────────────────┐</a:t>
            </a:r>
            <a:endParaRPr lang="ru-RU" altLang="ru-RU" sz="1300" dirty="0">
              <a:effectLst/>
              <a:latin typeface="Corbel" panose="020B0503020204020204" pitchFamily="34" charset="0"/>
            </a:endParaRP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 │</a:t>
            </a:r>
            <a:r>
              <a:rPr lang="ru-RU" altLang="ru-RU" sz="1300" dirty="0" err="1">
                <a:effectLst/>
                <a:latin typeface="Corbel" panose="020B0503020204020204" pitchFamily="34" charset="0"/>
              </a:rPr>
              <a:t>Эмбле</a:t>
            </a:r>
            <a:r>
              <a:rPr lang="ru-RU" altLang="ru-RU" sz="1300" dirty="0">
                <a:effectLst/>
                <a:latin typeface="Corbel" panose="020B0503020204020204" pitchFamily="34" charset="0"/>
              </a:rPr>
              <a:t>-          ДОКУМЕНТ ПОДПИСАН            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 │  </a:t>
            </a:r>
            <a:r>
              <a:rPr lang="ru-RU" altLang="ru-RU" sz="1300" dirty="0" err="1">
                <a:effectLst/>
                <a:latin typeface="Corbel" panose="020B0503020204020204" pitchFamily="34" charset="0"/>
              </a:rPr>
              <a:t>ма</a:t>
            </a: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ЭЛЕКТРОННОЙ ПОДПИСЬЮ         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 err="1" smtClean="0">
                <a:effectLst/>
                <a:latin typeface="Corbel" panose="020B0503020204020204" pitchFamily="34" charset="0"/>
              </a:rPr>
              <a:t>Наименование</a:t>
            </a:r>
            <a:r>
              <a:rPr lang="ru-RU" altLang="ru-RU" sz="1300" dirty="0" err="1">
                <a:effectLst/>
                <a:latin typeface="Corbel" panose="020B0503020204020204" pitchFamily="34" charset="0"/>
              </a:rPr>
              <a:t>│органа</a:t>
            </a: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                                             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должности │ власти                                                                                         │  Н.Н. Николаев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│                                                                                           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│  Сертификат 1а111ааа000000000011              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│  Владелец Николаев Николай Николаевич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 │  Действителен с 01.12.2012 по 01.12.2017                  │</a:t>
            </a:r>
          </a:p>
          <a:p>
            <a:pPr marL="0" lvl="0" indent="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None/>
            </a:pPr>
            <a:r>
              <a:rPr lang="ru-RU" altLang="ru-RU" sz="1300" dirty="0">
                <a:effectLst/>
                <a:latin typeface="Corbel" panose="020B0503020204020204" pitchFamily="34" charset="0"/>
              </a:rPr>
              <a:t>                              </a:t>
            </a:r>
            <a:r>
              <a:rPr lang="ru-RU" altLang="ru-RU" sz="1300" dirty="0" smtClean="0">
                <a:effectLst/>
                <a:latin typeface="Corbel" panose="020B0503020204020204" pitchFamily="34" charset="0"/>
              </a:rPr>
              <a:t> └───────────────  </a:t>
            </a:r>
            <a:r>
              <a:rPr lang="ru-RU" altLang="ru-RU" sz="1300" dirty="0">
                <a:effectLst/>
                <a:latin typeface="Corbel" panose="020B0503020204020204" pitchFamily="34" charset="0"/>
              </a:rPr>
              <a:t>──────────────┘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834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598141" y="486076"/>
            <a:ext cx="8384313" cy="695411"/>
          </a:xfrm>
        </p:spPr>
        <p:txBody>
          <a:bodyPr>
            <a:normAutofit fontScale="90000"/>
          </a:bodyPr>
          <a:lstStyle/>
          <a:p>
            <a:r>
              <a:rPr lang="ru-RU" dirty="0"/>
              <a:t>«Наименование должности лица»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617837" y="2422225"/>
            <a:ext cx="4069493" cy="343487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 отсутствовал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6145428" y="2422224"/>
            <a:ext cx="5568777" cy="3434877"/>
          </a:xfrm>
          <a:solidFill>
            <a:schemeClr val="tx2"/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должности лица – автора документа используется в бланках должностных лиц и располагается под наименованием организации или наименованием территории (края, области, 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автономной </a:t>
            </a: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 др.), если документ издает руководитель органа власти субъекта Российской Федерации, муниципального образования. Наименование должности лица – автора документа указывается в соответствии с наименованием, приведенным в распорядительном документе о назначении на 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836" y="1435272"/>
            <a:ext cx="4069493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ГОСТ </a:t>
            </a:r>
            <a:r>
              <a:rPr lang="ru-RU" b="1" dirty="0">
                <a:solidFill>
                  <a:schemeClr val="bg1"/>
                </a:solidFill>
              </a:rPr>
              <a:t>Р 6.30-2003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45428" y="1435271"/>
            <a:ext cx="5568777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ГОСТ </a:t>
            </a:r>
            <a:r>
              <a:rPr lang="ru-RU" b="1" dirty="0">
                <a:solidFill>
                  <a:schemeClr val="bg1"/>
                </a:solidFill>
              </a:rPr>
              <a:t>Р 7.0.97-2016</a:t>
            </a:r>
          </a:p>
        </p:txBody>
      </p:sp>
    </p:spTree>
    <p:extLst>
      <p:ext uri="{BB962C8B-B14F-4D97-AF65-F5344CB8AC3E}">
        <p14:creationId xmlns:p14="http://schemas.microsoft.com/office/powerpoint/2010/main" val="125912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Гриф ограничения доступа к документам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Проставляется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правом верхнем углу первого листа документа (проекта документа, сопроводительного письма к документу) на границе верхнего поля при наличии в документе информации, доступ к которой ограничен в соответствии с законодательством Российской Федерации.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Виды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используемых в организации грифов ограничения доступа должны соответствовать законодательным и иным нормативным правовым актам Российской Федерации и должны быть закреплены в локальных нормативных актах.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грифа ограничения доступа к документу входит ограничительная надпись ("Для служебного пользования", "Конфиденциально", "Коммерческая тайна" или др.), которая может дополняться номером экземпляра документа и другими сведениями в соответствии с законодательством Российской Федерации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– Коммерческая тайна.</a:t>
            </a:r>
          </a:p>
          <a:p>
            <a:pPr marL="0" indent="0" algn="r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Экз. № 2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610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Дата документа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799" y="2011741"/>
            <a:ext cx="4879199" cy="823912"/>
          </a:xfrm>
          <a:solidFill>
            <a:schemeClr val="tx2"/>
          </a:solidFill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>
                <a:solidFill>
                  <a:schemeClr val="bg1"/>
                </a:solidFill>
                <a:effectLst/>
              </a:rPr>
              <a:t>ГОСТ </a:t>
            </a:r>
            <a:r>
              <a:rPr lang="ru-RU" dirty="0">
                <a:solidFill>
                  <a:schemeClr val="bg1"/>
                </a:solidFill>
                <a:effectLst/>
              </a:rPr>
              <a:t>Р 6.30-2003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27799" y="2998573"/>
            <a:ext cx="4879199" cy="2792627"/>
          </a:xfrm>
          <a:solidFill>
            <a:schemeClr val="tx2"/>
          </a:solidFill>
        </p:spPr>
        <p:txBody>
          <a:bodyPr>
            <a:normAutofit/>
          </a:bodyPr>
          <a:lstStyle/>
          <a:p>
            <a:pPr marL="392113" lvl="0" indent="-273050" algn="just" fontAlgn="base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ru-RU" altLang="ru-RU" sz="1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Дату 5 июня 2003 г. следует оформлять 05.06.2003</a:t>
            </a:r>
          </a:p>
          <a:p>
            <a:pPr marL="392113" lvl="0" indent="-273050" algn="just" fontAlgn="base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§"/>
            </a:pPr>
            <a:endParaRPr lang="ru-RU" altLang="ru-RU" sz="1400" b="1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2113" lvl="0" indent="-273050" algn="just" fontAlgn="base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ru-RU" altLang="ru-RU" sz="1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словесно-цифровой способ оформления даты, например  05  июня 2003 г.,</a:t>
            </a:r>
          </a:p>
          <a:p>
            <a:pPr marL="392113" lvl="0" indent="-273050" algn="just" fontAlgn="base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ru-RU" altLang="ru-RU" sz="1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92113" lvl="0" indent="-273050" algn="just" fontAlgn="base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ru-RU" altLang="ru-RU" sz="1400" b="1" i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даты в последовательности: год, месяц, день месяца -  2003.06.05</a:t>
            </a:r>
            <a:endParaRPr lang="ru-RU" altLang="ru-RU" sz="1400" b="1" dirty="0">
              <a:solidFill>
                <a:prstClr val="black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87101" y="2011741"/>
            <a:ext cx="4865554" cy="823912"/>
          </a:xfrm>
          <a:solidFill>
            <a:schemeClr val="tx2"/>
          </a:solidFill>
        </p:spPr>
        <p:txBody>
          <a:bodyPr>
            <a:normAutofit fontScale="55000" lnSpcReduction="20000"/>
          </a:bodyPr>
          <a:lstStyle/>
          <a:p>
            <a:pPr algn="ctr"/>
            <a:endParaRPr lang="ru-RU" dirty="0" smtClean="0">
              <a:solidFill>
                <a:schemeClr val="bg1"/>
              </a:solidFill>
              <a:effectLst/>
            </a:endParaRP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effectLst/>
              </a:rPr>
              <a:t>ГОСТ </a:t>
            </a:r>
            <a:r>
              <a:rPr lang="ru-RU" dirty="0">
                <a:solidFill>
                  <a:schemeClr val="bg1"/>
                </a:solidFill>
                <a:effectLst/>
              </a:rPr>
              <a:t>Р 7.0.97-2016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87101" y="2998572"/>
            <a:ext cx="4865554" cy="2792628"/>
          </a:xfrm>
          <a:solidFill>
            <a:schemeClr val="tx2"/>
          </a:solidFill>
        </p:spPr>
        <p:txBody>
          <a:bodyPr>
            <a:normAutofit fontScale="62500" lnSpcReduction="20000"/>
          </a:bodyPr>
          <a:lstStyle/>
          <a:p>
            <a:pPr marL="392113" indent="-273050" algn="just"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Записывается в последовательности: день месяца, месяц, год одним из двух способов:</a:t>
            </a:r>
          </a:p>
          <a:p>
            <a:pPr marL="392113" indent="-273050" algn="just"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арабскими цифрами, разделенными точкой: 05.06.2016</a:t>
            </a:r>
          </a:p>
          <a:p>
            <a:pPr marL="392113" indent="-273050" algn="just">
              <a:buFont typeface="Wingdings" panose="05000000000000000000" pitchFamily="2" charset="2"/>
              <a:buChar char="§"/>
            </a:pPr>
            <a:endParaRPr lang="ru-RU" alt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2113" indent="-273050" algn="just"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словесно-цифровым способом, например: 5 июня 2016 </a:t>
            </a:r>
            <a:r>
              <a:rPr lang="ru-RU" alt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alt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2113" indent="-273050" algn="just">
              <a:buFont typeface="Wingdings" panose="05000000000000000000" pitchFamily="2" charset="2"/>
              <a:buChar char="§"/>
            </a:pPr>
            <a:endParaRPr lang="ru-RU" alt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2113" indent="-273050" algn="just">
              <a:buFont typeface="Wingdings" panose="05000000000000000000" pitchFamily="2" charset="2"/>
              <a:buChar char="§"/>
            </a:pPr>
            <a:r>
              <a:rPr lang="ru-RU" altLang="ru-RU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«в последовательности: год, месяц, день месяца» - </a:t>
            </a:r>
            <a:r>
              <a:rPr lang="ru-RU" altLang="ru-RU" b="1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</a:t>
            </a:r>
            <a:endParaRPr lang="ru-RU" altLang="ru-RU" b="1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420130"/>
            <a:ext cx="3954162" cy="60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481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Адресат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02003" y="3065388"/>
            <a:ext cx="4865554" cy="2824666"/>
          </a:xfrm>
          <a:solidFill>
            <a:schemeClr val="tx2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bg1"/>
                </a:solidFill>
                <a:effectLst/>
              </a:rPr>
              <a:t>выравнивается </a:t>
            </a:r>
            <a:r>
              <a:rPr lang="ru-RU" sz="1600" b="1" dirty="0">
                <a:solidFill>
                  <a:schemeClr val="bg1"/>
                </a:solidFill>
                <a:effectLst/>
              </a:rPr>
              <a:t>по левому краю 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effectLst/>
              </a:rPr>
              <a:t>или </a:t>
            </a:r>
            <a:r>
              <a:rPr lang="ru-RU" sz="1600" b="1" dirty="0" err="1" smtClean="0">
                <a:solidFill>
                  <a:schemeClr val="bg1"/>
                </a:solidFill>
                <a:effectLst/>
              </a:rPr>
              <a:t>центруется</a:t>
            </a:r>
            <a:r>
              <a:rPr lang="ru-RU" sz="1600" b="1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600" b="1" dirty="0">
                <a:solidFill>
                  <a:schemeClr val="bg1"/>
                </a:solidFill>
                <a:effectLst/>
              </a:rPr>
              <a:t>относительно самой 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effectLst/>
              </a:rPr>
              <a:t>длинной </a:t>
            </a:r>
            <a:r>
              <a:rPr lang="ru-RU" sz="1600" b="1" dirty="0" smtClean="0">
                <a:solidFill>
                  <a:schemeClr val="bg1"/>
                </a:solidFill>
                <a:effectLst/>
              </a:rPr>
              <a:t>строки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bg1"/>
                </a:solidFill>
                <a:effectLst/>
              </a:rPr>
              <a:t> 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bg1"/>
                </a:solidFill>
                <a:effectLst/>
              </a:rPr>
              <a:t>   </a:t>
            </a:r>
            <a:r>
              <a:rPr lang="ru-RU" sz="1600" b="1" dirty="0">
                <a:solidFill>
                  <a:schemeClr val="bg1"/>
                </a:solidFill>
                <a:effectLst/>
              </a:rPr>
              <a:t>Руководителю Федерального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effectLst/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effectLst/>
              </a:rPr>
              <a:t>архивного </a:t>
            </a:r>
            <a:r>
              <a:rPr lang="ru-RU" sz="1600" b="1" dirty="0">
                <a:solidFill>
                  <a:schemeClr val="bg1"/>
                </a:solidFill>
                <a:effectLst/>
              </a:rPr>
              <a:t>агентства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effectLst/>
              </a:rPr>
              <a:t>    </a:t>
            </a:r>
            <a:r>
              <a:rPr lang="ru-RU" sz="1600" b="1" dirty="0" err="1" smtClean="0">
                <a:solidFill>
                  <a:schemeClr val="bg1"/>
                </a:solidFill>
                <a:effectLst/>
              </a:rPr>
              <a:t>Артизову</a:t>
            </a:r>
            <a:r>
              <a:rPr lang="ru-RU" sz="1600" b="1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sz="1600" b="1" dirty="0">
                <a:solidFill>
                  <a:schemeClr val="bg1"/>
                </a:solidFill>
                <a:effectLst/>
              </a:rPr>
              <a:t>А.Н.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solidFill>
            <a:schemeClr val="tx2"/>
          </a:solidFill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>
                <a:solidFill>
                  <a:schemeClr val="bg1"/>
                </a:solidFill>
                <a:effectLst/>
              </a:rPr>
              <a:t>ГОСТ </a:t>
            </a:r>
            <a:r>
              <a:rPr lang="ru-RU" dirty="0">
                <a:solidFill>
                  <a:schemeClr val="bg1"/>
                </a:solidFill>
                <a:effectLst/>
              </a:rPr>
              <a:t>Р 6.30-2003</a:t>
            </a:r>
          </a:p>
          <a:p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3"/>
          </p:nvPr>
        </p:nvSpPr>
        <p:spPr>
          <a:solidFill>
            <a:schemeClr val="tx2"/>
          </a:solidFill>
        </p:spPr>
        <p:txBody>
          <a:bodyPr>
            <a:normAutofit fontScale="55000" lnSpcReduction="20000"/>
          </a:bodyPr>
          <a:lstStyle/>
          <a:p>
            <a:pPr algn="ctr"/>
            <a:endParaRPr lang="ru-RU" dirty="0" smtClean="0">
              <a:solidFill>
                <a:schemeClr val="bg1"/>
              </a:solidFill>
              <a:effectLst/>
            </a:endParaRPr>
          </a:p>
          <a:p>
            <a:pPr algn="ctr"/>
            <a:endParaRPr lang="ru-RU" dirty="0">
              <a:solidFill>
                <a:schemeClr val="bg1"/>
              </a:solidFill>
              <a:effectLst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effectLst/>
              </a:rPr>
              <a:t>ГОСТ </a:t>
            </a:r>
            <a:r>
              <a:rPr lang="ru-RU" dirty="0">
                <a:solidFill>
                  <a:schemeClr val="bg1"/>
                </a:solidFill>
                <a:effectLst/>
              </a:rPr>
              <a:t>Р 7.0.97-2016</a:t>
            </a:r>
          </a:p>
          <a:p>
            <a:endParaRPr lang="ru-RU" dirty="0"/>
          </a:p>
        </p:txBody>
      </p:sp>
      <p:sp>
        <p:nvSpPr>
          <p:cNvPr id="9" name="Содержимое 5"/>
          <p:cNvSpPr>
            <a:spLocks noGrp="1"/>
          </p:cNvSpPr>
          <p:nvPr>
            <p:ph sz="half" idx="2"/>
          </p:nvPr>
        </p:nvSpPr>
        <p:spPr>
          <a:xfrm>
            <a:off x="1141413" y="3065463"/>
            <a:ext cx="4879975" cy="2824162"/>
          </a:xfrm>
          <a:solidFill>
            <a:schemeClr val="tx2"/>
          </a:solidFill>
          <a:ln>
            <a:headEnd/>
            <a:tailEnd/>
          </a:ln>
        </p:spPr>
        <p:txBody>
          <a:bodyPr>
            <a:normAutofit/>
          </a:bodyPr>
          <a:lstStyle/>
          <a:p>
            <a:pPr marL="392113" indent="-273050" eaLnBrk="1" hangingPunct="1">
              <a:buFont typeface="Wingdings 2" panose="05020102010507070707" pitchFamily="18" charset="2"/>
              <a:buNone/>
            </a:pPr>
            <a:endParaRPr lang="ru-RU" altLang="ru-RU" sz="1800" b="1" dirty="0" smtClean="0"/>
          </a:p>
          <a:p>
            <a:pPr marL="392113" indent="-273050" eaLnBrk="1" hangingPunct="1">
              <a:buFont typeface="Wingdings 2" panose="05020102010507070707" pitchFamily="18" charset="2"/>
              <a:buNone/>
            </a:pPr>
            <a:r>
              <a:rPr lang="ru-RU" altLang="ru-RU" sz="1500" b="1" dirty="0"/>
              <a:t> </a:t>
            </a:r>
            <a:r>
              <a:rPr lang="ru-RU" altLang="ru-RU" sz="1500" b="1" dirty="0" smtClean="0">
                <a:solidFill>
                  <a:schemeClr val="bg1"/>
                </a:solidFill>
                <a:effectLst/>
              </a:rPr>
              <a:t>Генеральному директору</a:t>
            </a:r>
          </a:p>
          <a:p>
            <a:pPr marL="392113" indent="-273050" eaLnBrk="1" hangingPunct="1">
              <a:buFont typeface="Wingdings 2" panose="05020102010507070707" pitchFamily="18" charset="2"/>
              <a:buNone/>
            </a:pPr>
            <a:r>
              <a:rPr lang="ru-RU" altLang="ru-RU" sz="1500" b="1" dirty="0" smtClean="0">
                <a:solidFill>
                  <a:schemeClr val="bg1"/>
                </a:solidFill>
                <a:effectLst/>
              </a:rPr>
              <a:t> ОАО «Северные регионы»</a:t>
            </a:r>
          </a:p>
          <a:p>
            <a:pPr marL="392113" indent="-273050" eaLnBrk="1" hangingPunct="1">
              <a:buFont typeface="Wingdings 2" panose="05020102010507070707" pitchFamily="18" charset="2"/>
              <a:buNone/>
            </a:pPr>
            <a:r>
              <a:rPr lang="ru-RU" altLang="ru-RU" sz="1500" b="1" dirty="0" smtClean="0">
                <a:solidFill>
                  <a:schemeClr val="bg1"/>
                </a:solidFill>
                <a:effectLst/>
              </a:rPr>
              <a:t>  В.А. Лагунину</a:t>
            </a:r>
          </a:p>
          <a:p>
            <a:pPr marL="392113" indent="-273050" eaLnBrk="1" hangingPunct="1"/>
            <a:endParaRPr lang="ru-RU" altLang="ru-RU" dirty="0" smtClean="0"/>
          </a:p>
        </p:txBody>
      </p:sp>
      <p:sp>
        <p:nvSpPr>
          <p:cNvPr id="18" name="Дуга 17"/>
          <p:cNvSpPr/>
          <p:nvPr/>
        </p:nvSpPr>
        <p:spPr>
          <a:xfrm rot="10800000">
            <a:off x="1274805" y="4271598"/>
            <a:ext cx="2306595" cy="560172"/>
          </a:xfrm>
          <a:prstGeom prst="arc">
            <a:avLst>
              <a:gd name="adj1" fmla="val 24366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5906" y="5310455"/>
            <a:ext cx="2328874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7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1988" y="778631"/>
            <a:ext cx="10619179" cy="515261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фамилией должностного лица допускается употреблять сокращение «г-ну» (господину), если адресат мужчина, или </a:t>
            </a: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г-же» (госпоже), если адресат женщина.</a:t>
            </a:r>
          </a:p>
          <a:p>
            <a:pPr marL="0" indent="0">
              <a:buNone/>
            </a:pP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        г-ну Фамилия И.О.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        г-же Фамилия И.О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реквизита «Адресат» может входить почтовый адрес.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адрес может не указываться в документах, направляемых в высшие органы власти, вышестоящие организации, подведомственные организации и постоянным корреспондентам (за исключением направления писем указанным адресатам в конвертах с прозрачными окнами).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отправке письма по электронной почте или по факсимильной связи (без досылки по почте) почтовый адрес не указывается. При необходимости может быть указан электронный адрес (номер телефона/факса).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     Пример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ctr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научно-</a:t>
            </a:r>
          </a:p>
          <a:p>
            <a:pPr marL="0" indent="0" algn="ctr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институт</a:t>
            </a:r>
          </a:p>
          <a:p>
            <a:pPr marL="0" indent="0" algn="ctr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документоведения и архивного дела</a:t>
            </a:r>
          </a:p>
          <a:p>
            <a:pPr marL="0" indent="0" algn="ctr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mail@vniidad.ru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281" y="5204544"/>
            <a:ext cx="2463114" cy="128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859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Гриф утверждения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222" y="1820563"/>
            <a:ext cx="10849231" cy="433310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документа распорядительным документом «Гриф утверждения» состоит из слова УТВЕРЖДЕН (УТВЕРЖДЕНА, УТВЕРЖДЕНЫ или УТВЕРЖДЕНО), согласованного с наименованием вида утверждаемого документа, наименования распорядительного документа в творительном падеже, его даты, номера.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(Регламент) – 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УТВЕРЖДЕН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приказом АО «Профиль»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от 5 апреля 2015 г. № 82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документа коллегиальным органом, решения которого фиксируются в протоколе, в грифе утверждения указывается наименование органа, решением которого утвержден документ, дата и номер протокола (в скобках).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(Положение) –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УТВЕРЖДЕНО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Советом директоров АО «Профиль»</a:t>
            </a:r>
          </a:p>
          <a:p>
            <a:pPr marL="0" indent="0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(протокол от 12.12.2015 № 12)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186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Заголовок к тексту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73752" y="2158313"/>
            <a:ext cx="10429707" cy="343517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оформляется </a:t>
            </a:r>
            <a: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 реквизитами бланка слева, от границы левого поля.</a:t>
            </a:r>
          </a:p>
          <a:p>
            <a:pPr marL="0" indent="0" algn="just">
              <a:buNone/>
            </a:pPr>
            <a: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указах, постановлениях, решениях, приказах, издаваемых органами власти, заголовок к тексту может оформляться над текстом посередине рабочего поля документа и центрируется относительно самой длинной строки.</a:t>
            </a:r>
          </a:p>
          <a:p>
            <a:pPr marL="0" indent="0" algn="just">
              <a:buNone/>
            </a:pPr>
            <a: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к тексту может не составляться, если текст документа не превышает 4 - 5 строк.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556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13767"/>
            <a:ext cx="10353156" cy="1374990"/>
          </a:xfrm>
        </p:spPr>
        <p:txBody>
          <a:bodyPr/>
          <a:lstStyle/>
          <a:p>
            <a:r>
              <a:rPr lang="ru-RU" dirty="0" smtClean="0"/>
              <a:t>Текст документа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1433385"/>
            <a:ext cx="10657956" cy="48850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текстах документов употребляются только общепринятые аббревиатуры и графические сокращения.</a:t>
            </a:r>
          </a:p>
          <a:p>
            <a:pPr marL="0" indent="0" algn="just">
              <a:buNone/>
            </a:pP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употреблении в тексте фамилий лиц инициалы указываются после фамилии.</a:t>
            </a:r>
          </a:p>
          <a:p>
            <a:pPr marL="0" indent="0" algn="just">
              <a:buNone/>
            </a:pP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деловых (служебных) письмах могут использоваться:</a:t>
            </a:r>
          </a:p>
          <a:p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вступительное обращение:</a:t>
            </a:r>
          </a:p>
          <a:p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Уважаемый господин Губернатор!</a:t>
            </a:r>
          </a:p>
          <a:p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Уважаемая госпожа Петрова!</a:t>
            </a:r>
          </a:p>
          <a:p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Уважаемый Николай Петрович!</a:t>
            </a:r>
          </a:p>
          <a:p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Уважаемые господа!</a:t>
            </a:r>
          </a:p>
          <a:p>
            <a:pPr marL="0" indent="0" algn="just">
              <a:buNone/>
            </a:pP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обращении по должности наименование должности пишется с прописной буквы, в обращении по фамилии инициалы лица не указываются.</a:t>
            </a:r>
          </a:p>
          <a:p>
            <a:pPr marL="0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этикетная фраза: С уважением,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Исключено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«Тексты документов оформляют в виде анкеты, таблицы, связного текста или в виде соединения этих структур и дальнейшее описание их содержания и оформления.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671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469" y="288325"/>
            <a:ext cx="10287253" cy="568411"/>
          </a:xfrm>
        </p:spPr>
        <p:txBody>
          <a:bodyPr/>
          <a:lstStyle/>
          <a:p>
            <a:r>
              <a:rPr lang="ru-RU" dirty="0" smtClean="0"/>
              <a:t>Отметка о приложении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97" y="856736"/>
            <a:ext cx="11203460" cy="571706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effectLst/>
              </a:rPr>
              <a:t>	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документе (документах), прилагаемом к основному документу (в сопроводительных письмах, претензиях, актах, справках и других информационно-справочных документах) или о том, что документ является приложением к основному документу (в документах - приложениях к распорядительным документам, положениям, правилам, инструкциям, договорам, планам, отчетам и др. документам).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Если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приложением является обособленный электронный носитель (компакт-диск, </a:t>
            </a:r>
            <a:r>
              <a:rPr lang="ru-RU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флеш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-накопитель и др.):</a:t>
            </a:r>
          </a:p>
          <a:p>
            <a:pPr marL="0" indent="0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        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CD в 1 экз.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этом на вкладыше (конверте), в который помещается носитель, указываются наименования документов, записанных на носитель, имена файлов.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распорядительных документах (постановлениях, решениях, приказах, распоряжениях), договорах, положениях, правилах, инструкциях и других документах отметка о приложении оформляется следующим образом:</a:t>
            </a:r>
          </a:p>
          <a:p>
            <a:pPr marL="0" indent="0" algn="just"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 тексте документа при первом упоминании документа-приложения в скобках указывается: ...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(приложение) или ... (приложение 1)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перед номером приложения допускается ставить знак номера: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 (приложение № 2);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Если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приложением к распорядительному документу является нормативный правовой акт или иной документ, утверждаемый данным распорядительным документом, на первом листе приложения проставляется отметка о приложении (без ссылки на распорядительный документ) и гриф утверждения, в котором указываются данные распорядительного документа, которым утвержден документ-приложение.</a:t>
            </a:r>
          </a:p>
          <a:p>
            <a:pPr marL="0" indent="0"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</a:p>
          <a:p>
            <a:pPr marL="0" indent="0">
              <a:buNone/>
            </a:pP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УТВЕРЖДЕНО</a:t>
            </a:r>
            <a:endParaRPr lang="ru-RU" sz="35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приказом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АО «Лепесток»</a:t>
            </a:r>
          </a:p>
          <a:p>
            <a:pPr marL="0" indent="0">
              <a:buNone/>
            </a:pP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от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17.08.2014 № 68</a:t>
            </a:r>
          </a:p>
          <a:p>
            <a:pPr marL="0" indent="0" algn="just">
              <a:buNone/>
            </a:pP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Исключено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«Если приложение направляют не во все указанные в документе адреса, то отметку о его наличии оформляют следующим образом:</a:t>
            </a:r>
          </a:p>
          <a:p>
            <a:pPr marL="0" indent="0" algn="just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на 3 л. в 5 экз. только в первый адрес.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Исключено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9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«Допускается выражение «ПРИЛОЖЕНИЕ №» печатать прописными буквами, </a:t>
            </a:r>
            <a:r>
              <a:rPr lang="ru-RU" sz="29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…».</a:t>
            </a:r>
          </a:p>
          <a:p>
            <a:pPr marL="0" indent="0" algn="just">
              <a:buNone/>
            </a:pP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173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Старый и новый перечень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1935163"/>
            <a:ext cx="11714206" cy="4102443"/>
          </a:xfrm>
        </p:spPr>
        <p:txBody>
          <a:bodyPr>
            <a:normAutofit fontScale="92500"/>
          </a:bodyPr>
          <a:lstStyle/>
          <a:p>
            <a:pPr marL="457200" lvl="1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Перечнем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сроков хранения документов в организациях до 2020 года являлся Перечень типовых управленческих архивных документов, образующихся в деятельности государственных органов, органов местного самоуправления и организаций, с указанием сроков хранения, утвержденный приказом Министерства культуры Российской Федерации от 25.08.2010 № 558. </a:t>
            </a:r>
          </a:p>
          <a:p>
            <a:pPr marL="457200" lvl="1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Приказом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культуры Российской Федерации от 17.12.2019 № 1964 этот Перечень отменен. </a:t>
            </a: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архивного агентства от 20.12.2019 № 236 утвержден новый «Перечень типовых управленческих архивных документов, образующихся в процессе деятельности государственных органов, органов местного самоуправления и организаций, с указанием сроков их хранения» (Зарегистрирован 06.02.2020 № 57449, вступил в силу 18.02.2020). </a:t>
            </a:r>
            <a:endParaRPr lang="en-US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25.02.2020 действует Инструкция по применению названного Перечня, утвержденная приказом Федерального архивного агентства о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20.12.2019 № 237 (зарегистрирован Минюстом России 13.02.2020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57488).</a:t>
            </a:r>
          </a:p>
          <a:p>
            <a:pPr marL="457200" lvl="1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773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999" y="195587"/>
            <a:ext cx="10361394" cy="1342039"/>
          </a:xfrm>
        </p:spPr>
        <p:txBody>
          <a:bodyPr/>
          <a:lstStyle/>
          <a:p>
            <a:r>
              <a:rPr lang="ru-RU" dirty="0" smtClean="0"/>
              <a:t>Гриф согласования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72000" y="1252151"/>
            <a:ext cx="10792778" cy="54122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700" dirty="0" smtClean="0"/>
              <a:t>	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вида документа и особенностей его оформления может проставляться:</a:t>
            </a:r>
          </a:p>
          <a:p>
            <a:pPr marL="0" indent="0" algn="just">
              <a:buNone/>
            </a:pPr>
            <a:r>
              <a:rPr lang="ru-RU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на первом листе документа (если документ имеет титульный лист, – на титульном листе) в левом верхнем углу на уровне грифа утверждения или под наименованием документа ближе к нижнему полю);</a:t>
            </a:r>
          </a:p>
          <a:p>
            <a:pPr marL="0" indent="0" algn="just">
              <a:buNone/>
            </a:pPr>
            <a:r>
              <a:rPr lang="ru-RU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на последнем листе документа под текстом;</a:t>
            </a:r>
          </a:p>
          <a:p>
            <a:pPr marL="0" indent="0" algn="just">
              <a:buNone/>
            </a:pPr>
            <a:r>
              <a:rPr lang="ru-RU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на листе согласования, являющемся неотъемлемой частью документа.</a:t>
            </a:r>
          </a:p>
          <a:p>
            <a:pPr marL="0" indent="0" algn="just">
              <a:buNone/>
            </a:pPr>
            <a:r>
              <a:rPr lang="ru-RU" sz="17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Если </a:t>
            </a:r>
            <a:r>
              <a:rPr lang="ru-RU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осуществляется коллегиальным органом, в грифе согласования указывают сведения об органе, согласовавшем документ, дате и номере протокола, в котором зафиксировано решение о согласовании. Если согласование осуществляется письмом, указывают вид документа, организацию - автора документа, дату и номер письма.</a:t>
            </a:r>
          </a:p>
          <a:p>
            <a:pPr marL="0" indent="0">
              <a:buNone/>
            </a:pPr>
            <a:r>
              <a:rPr lang="ru-RU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sz="1700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10887"/>
              </p:ext>
            </p:extLst>
          </p:nvPr>
        </p:nvGraphicFramePr>
        <p:xfrm>
          <a:off x="3123637" y="5123935"/>
          <a:ext cx="6275736" cy="1479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7532"/>
                <a:gridCol w="3138204"/>
              </a:tblGrid>
              <a:tr h="1479961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1         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СОГЛАСОВАНО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indent="1841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            письмом </a:t>
                      </a:r>
                      <a:r>
                        <a:rPr lang="ru-RU" sz="1400" dirty="0" err="1">
                          <a:solidFill>
                            <a:schemeClr val="bg1"/>
                          </a:solidFill>
                          <a:effectLst/>
                        </a:rPr>
                        <a:t>Росархива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indent="18415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            от _________ № __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2           СОГЛАСОВАНО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             Советом директоров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             АО «Профиль»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             (протокол от _______ № __)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241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11" y="107092"/>
            <a:ext cx="10353761" cy="1325563"/>
          </a:xfrm>
        </p:spPr>
        <p:txBody>
          <a:bodyPr/>
          <a:lstStyle/>
          <a:p>
            <a:r>
              <a:rPr lang="ru-RU" dirty="0" smtClean="0"/>
              <a:t>виза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7892" y="1620507"/>
            <a:ext cx="5107208" cy="551936"/>
          </a:xfrm>
          <a:solidFill>
            <a:schemeClr val="tx2"/>
          </a:solidFill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ГОСТ </a:t>
            </a:r>
            <a:r>
              <a:rPr lang="ru-RU" dirty="0">
                <a:solidFill>
                  <a:schemeClr val="bg1"/>
                </a:solidFill>
              </a:rPr>
              <a:t>Р </a:t>
            </a:r>
            <a:r>
              <a:rPr lang="ru-RU" dirty="0" smtClean="0">
                <a:solidFill>
                  <a:schemeClr val="bg1"/>
                </a:solidFill>
              </a:rPr>
              <a:t>6.30-2003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13795" y="2619632"/>
            <a:ext cx="5041305" cy="3171568"/>
          </a:xfrm>
          <a:solidFill>
            <a:schemeClr val="tx2"/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документа, подлинник которого остается в организации, визы проставляют в нижней части оборотной стороны последнего листа подлинника 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документа;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виз документа на отдельном листе согласования;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подлинник которого отправляют из организации, визы проставляют в нижней части лицевой стороны копии отправляемого 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документа;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16131" y="1620507"/>
            <a:ext cx="4677286" cy="551936"/>
          </a:xfrm>
          <a:solidFill>
            <a:schemeClr val="tx2"/>
          </a:solidFill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ГОСТ </a:t>
            </a:r>
            <a:r>
              <a:rPr lang="ru-RU" dirty="0">
                <a:solidFill>
                  <a:schemeClr val="bg1"/>
                </a:solidFill>
              </a:rPr>
              <a:t>Р 7.0.97-2016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623222" y="2619631"/>
            <a:ext cx="4570195" cy="3171569"/>
          </a:xfrm>
          <a:solidFill>
            <a:schemeClr val="tx2"/>
          </a:solidFill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3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документах, подлинники которых хранятся в организации, визы проставляют на последнем листе документа под подписью, на обороте последнего листа подлинника документа или на листе согласования (визирования), прилагаемом к </a:t>
            </a:r>
            <a:r>
              <a:rPr lang="ru-RU" sz="3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документу;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исходящих документах визы проставляются на экземплярах документов, помещаемых в </a:t>
            </a:r>
            <a:r>
              <a:rPr lang="ru-RU" sz="3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дело;</a:t>
            </a:r>
            <a:endParaRPr lang="ru-RU" sz="35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организациях, применяющих системы электронного документооборота, согласование может проводиться в электронной форме, согласно ГОСТ Р ИСО 15489-1</a:t>
            </a:r>
            <a:r>
              <a:rPr lang="ru-RU" sz="3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26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Отметка об исполнителе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07308" y="1993557"/>
            <a:ext cx="10552669" cy="40283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фамилию, имя и отчество исполнителя, номер его  телефона.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дополняться наименованием должности, структурного подразделения и электронным адресом исполнителя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Ивкин Иван Иванович, Контрольное управление, ведущий специалист, </a:t>
            </a: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7(383) 225-18-71, </a:t>
            </a:r>
            <a:r>
              <a:rPr lang="en-US" b="1" u="sng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Ivk</a:t>
            </a:r>
            <a:r>
              <a:rPr lang="ru-RU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in@gov.ru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Отметка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исполнителе может оформляться как нижний колонтитул и печататься шрифтом меньшего размера.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942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4" y="1096362"/>
            <a:ext cx="10353761" cy="1325563"/>
          </a:xfrm>
        </p:spPr>
        <p:txBody>
          <a:bodyPr/>
          <a:lstStyle/>
          <a:p>
            <a:r>
              <a:rPr lang="ru-RU" dirty="0" smtClean="0"/>
              <a:t>Отметка о заверении копии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97562" y="2421925"/>
            <a:ext cx="10586226" cy="397063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100" dirty="0" smtClean="0"/>
              <a:t>	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копия выдается для представления в другую организацию, отметка о заверении копии дополняется надписью о месте хранения документа, с которого была изготовлена копия </a:t>
            </a:r>
            <a:endParaRPr lang="ru-RU" sz="21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sz="2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Подлинник документа находится в (наименование организации) в деле № ... за ... год») и заверяется печатью организации.</a:t>
            </a:r>
          </a:p>
          <a:p>
            <a:pPr marL="0" indent="0" algn="just">
              <a:buNone/>
            </a:pPr>
            <a:r>
              <a:rPr lang="ru-RU" sz="21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проставления отметки о заверении копии может использоваться штамп.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817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Отметка о направлении документа в дело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13795" y="2108886"/>
            <a:ext cx="10353760" cy="365760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место хранения документа после завершения работы с ним и включает: слова «В дело», индекс дела по номенклатуре дел, в которое помещается документ на хранение, с указанием года, должности лица, оформившего отметку, подписи, даты.</a:t>
            </a:r>
          </a:p>
          <a:p>
            <a:pPr marL="0" indent="0" algn="just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–</a:t>
            </a:r>
          </a:p>
          <a:p>
            <a:pPr marL="0" indent="0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В дело № 01-217 за 2019 г.</a:t>
            </a:r>
          </a:p>
          <a:p>
            <a:pPr marL="0" indent="0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Зав. отделом корпоративных проектов</a:t>
            </a:r>
          </a:p>
          <a:p>
            <a:pPr marL="0" indent="0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Подпись          Дата</a:t>
            </a:r>
          </a:p>
          <a:p>
            <a:pPr marL="0" indent="0">
              <a:buNone/>
            </a:pPr>
            <a:endParaRPr lang="ru-RU" sz="35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Отметка </a:t>
            </a: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направлении документа в дело может дополняться краткими сведениями о характере исполнения документа. </a:t>
            </a:r>
            <a:endParaRPr lang="ru-RU" sz="35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424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827" y="609600"/>
            <a:ext cx="10303729" cy="5502876"/>
          </a:xfrm>
        </p:spPr>
        <p:txBody>
          <a:bodyPr>
            <a:normAutofit/>
          </a:bodyPr>
          <a:lstStyle/>
          <a:p>
            <a:pPr marL="0" indent="0"/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обратить внимание, что для изготовления бланков документов, согласно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 7.0.8, используется бумага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форматов A4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(210 x 297 мм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b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A5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(148 x 210 мм);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изготовления бланков резолюций используется бумага форматов A5 (148 x 210 мм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A6 (105 x 148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Документы длительных (свыше 10 лет) сроков хранения должны иметь левое поле не менее 30 мм.</a:t>
            </a:r>
            <a:b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273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081" y="626076"/>
            <a:ext cx="11145795" cy="58076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разработана сравнительная таблица видов документов, с указанием статьи и срока хранения по Перечню типовых управленческих архивных документов, образующихся в процессе деятельности государственных органов, органов местного самоуправления и организаций, с указанием сроков их хранения, утвержденному приказом Федерального архивного агентства от 20.12.2019 № 236 (зарегистрирован Минюстом России 13.02.2020 № 57488) и по Перечню типовых управленческих архивных документов, образующихся в деятельности государственных органов, органов местного самоуправления и организаций, с указанием сроков хранения, утвержденному приказом Министерства культуры Российской Федерации от 25.08.2010 №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558,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размещена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сайте управления государственной архивной службы Новосибирской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	 </a:t>
            </a:r>
            <a:r>
              <a:rPr lang="ru-RU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«Главная</a:t>
            </a:r>
            <a:r>
              <a:rPr lang="ru-RU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»/«Для организаций»/«</a:t>
            </a:r>
            <a:r>
              <a:rPr lang="ru-RU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документов»                                                   </a:t>
            </a:r>
            <a:r>
              <a:rPr lang="ru-RU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 также сравнительная таблица по основным положениям ГОСТ Р 7.0.97-2016</a:t>
            </a: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ГОСТ Р 6.30-2003, которая размещена на официальном сайте управления государственной архивной службы Новосибирской области   в разделе </a:t>
            </a:r>
          </a:p>
          <a:p>
            <a:pPr marL="0" indent="0" algn="just">
              <a:buNone/>
            </a:pP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«Главная»/«Для организаций»/«Нормативные правовые акты»                                     </a:t>
            </a:r>
            <a:r>
              <a:rPr lang="ru-RU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7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5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57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archives.nso.ru</a:t>
            </a:r>
            <a:endParaRPr lang="ru-RU" sz="57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u="sng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0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8854" y="469558"/>
            <a:ext cx="11895438" cy="5296928"/>
          </a:xfrm>
        </p:spPr>
        <p:txBody>
          <a:bodyPr/>
          <a:lstStyle/>
          <a:p>
            <a:r>
              <a:rPr lang="ru-RU" dirty="0" smtClean="0"/>
              <a:t>благодарим </a:t>
            </a:r>
            <a:br>
              <a:rPr lang="ru-RU" dirty="0" smtClean="0"/>
            </a:br>
            <a:r>
              <a:rPr lang="ru-RU" dirty="0" smtClean="0"/>
              <a:t>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52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 хранения увеличился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3795" y="1663315"/>
            <a:ext cx="5107208" cy="865702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Старый Перечень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tx2"/>
          </a:solid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 График отпусков п. 693  – 1 год;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 Книги</a:t>
            </a: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журналы, карточки 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учета  отпусков </a:t>
            </a:r>
            <a:r>
              <a:rPr lang="ru-RU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ж п.695 – 3 года;</a:t>
            </a: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Журналы</a:t>
            </a:r>
            <a:r>
              <a:rPr lang="ru-RU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книги учета (регистрации) проверок, ревизий, их решений, определений, предписаний, актов, заключений; Журналы, книги учета (регистрации) контроля за выполнением решений, определений, предписаний, актов, заключений проверок, ревизий ст. 176,177 – 5 лет;</a:t>
            </a:r>
            <a:endParaRPr lang="ru-RU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bg1"/>
              </a:solidFill>
              <a:effectLst/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8377" y="1663315"/>
            <a:ext cx="5089179" cy="865702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Новый Перечень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8377" y="2912232"/>
            <a:ext cx="5089179" cy="2878968"/>
          </a:xfrm>
          <a:solidFill>
            <a:schemeClr val="tx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График отпусков п. 453 – 3 года;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К</a:t>
            </a:r>
            <a:r>
              <a:rPr lang="ru-RU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ниги</a:t>
            </a:r>
            <a:r>
              <a:rPr lang="ru-RU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журналы, карточки учета, базы данных отпусков </a:t>
            </a:r>
            <a:r>
              <a:rPr lang="ru-RU" sz="16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ж п. 463 </a:t>
            </a:r>
            <a:r>
              <a:rPr lang="ru-RU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</a:t>
            </a:r>
            <a:r>
              <a:rPr lang="ru-RU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лет;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Журналы </a:t>
            </a:r>
            <a:r>
              <a:rPr lang="ru-RU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учета проверок юридического лица, индивидуального предпринимателя, проводимых органами государственного контроля (надзора), органами муниципального контроля  ст. 149 - 10 лет;</a:t>
            </a:r>
          </a:p>
          <a:p>
            <a:pPr marL="0" indent="0" algn="just">
              <a:buNone/>
            </a:pP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35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55" y="1577575"/>
            <a:ext cx="4843849" cy="827874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Старый Перечень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55" y="2718487"/>
            <a:ext cx="4843849" cy="3772930"/>
          </a:xfrm>
          <a:solidFill>
            <a:schemeClr val="tx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Договоры </a:t>
            </a:r>
            <a:r>
              <a:rPr lang="ru-RU" sz="1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возмездного оказания услуг (консультационных, информационных, услуг по обучению) </a:t>
            </a:r>
            <a:r>
              <a:rPr lang="ru-RU" sz="15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работникам.</a:t>
            </a:r>
            <a:endParaRPr lang="ru-RU" sz="15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(акты, справки, счета) о приеме выполненных работ:</a:t>
            </a:r>
          </a:p>
          <a:p>
            <a:pPr marL="0" indent="0" algn="just">
              <a:buNone/>
            </a:pPr>
            <a:r>
              <a:rPr lang="ru-RU" sz="1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по договорам, контрактам, соглашениям на работы, относящиеся к основной (профильной) деятельности организации;</a:t>
            </a:r>
          </a:p>
          <a:p>
            <a:pPr marL="0" indent="0" algn="just">
              <a:buNone/>
            </a:pPr>
            <a:r>
              <a:rPr lang="ru-RU" sz="1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по трудовым договорам, договорам подряда;</a:t>
            </a:r>
          </a:p>
          <a:p>
            <a:pPr marL="0" indent="0" algn="just">
              <a:buNone/>
            </a:pPr>
            <a:r>
              <a:rPr lang="ru-RU" sz="1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по хозяйственным, операционным договорам, соглашениям – 5 лет;</a:t>
            </a:r>
          </a:p>
          <a:p>
            <a:pPr marL="0" indent="0" algn="just">
              <a:buNone/>
            </a:pPr>
            <a:endParaRPr lang="ru-RU" sz="15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199" y="1581537"/>
            <a:ext cx="5095357" cy="823912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Новый Перечень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199" y="2718487"/>
            <a:ext cx="5095358" cy="3772930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 Договоры </a:t>
            </a:r>
            <a:r>
              <a:rPr lang="ru-RU" sz="1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гражданско-правового характера о выполнении работ, оказании услуг физическими лицами, акты сдачи-приемки выполненных работ, оказанных услуг ст. 301 – 50/75 лет;</a:t>
            </a:r>
          </a:p>
          <a:p>
            <a:pPr marL="0" indent="0" algn="just">
              <a:buNone/>
            </a:pPr>
            <a:endParaRPr lang="ru-RU" sz="1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51" y="254628"/>
            <a:ext cx="10351905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6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4356" y="1458096"/>
            <a:ext cx="5058637" cy="774357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Старый Перечень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4356" y="2463115"/>
            <a:ext cx="5058637" cy="4061254"/>
          </a:xfrm>
          <a:solidFill>
            <a:schemeClr val="tx2"/>
          </a:solidFill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правил, инструкций, регламентов; документы (заключения, предложения, справки, докладные записки, переписка) по их разработке; Проекты рекомендаций; документы (заключения, предложения, справки, докладные записки, переписка) по их разработке  ст. 29,30  - 5 лет ЭПК;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уставов, положений; документы (справки, докладные записки, предложения, отзывы, переписка) по их разработке ст. 58 – 5 лет ЭПК; </a:t>
            </a:r>
            <a:endParaRPr lang="ru-RU" sz="18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Номенклатура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ст. 75: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по месту разработки и утверждения – постоянно;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в других организациях – 3 года (после замены новой</a:t>
            </a: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Годовые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планы работы структурных подразделений </a:t>
            </a: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ст. 290 - 5 лет;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Документы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(акты, заключения, отчеты, протоколы, справки) о производственных авариях и несчастных случаях</a:t>
            </a: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по месту </a:t>
            </a: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происшествия – 75 лет / постоянно;</a:t>
            </a:r>
            <a:endParaRPr lang="ru-RU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в других </a:t>
            </a:r>
            <a:r>
              <a:rPr lang="ru-RU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– 5 лет;</a:t>
            </a:r>
            <a:endParaRPr lang="ru-RU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33750" y="1458096"/>
            <a:ext cx="4940899" cy="774357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Новый Перечень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33750" y="2463115"/>
            <a:ext cx="4940899" cy="4061253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правил, инструкций, регламентов, стандартов, порядков, положений, классификаторов, рекомендаций, кодексов (профессиональных, межведомственных, корпоративных); документы (заключения, предложения, справки, докладные записки, переписка) по их разработке - согласно ст. 9 - до минования надобности;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уставов, положений; документы (справки, докладные записки, предложения, отзывы, переписка) по их разработке хранятся согласно ст. 35 - до минования надобности</a:t>
            </a: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Номенклатура </a:t>
            </a:r>
            <a:r>
              <a:rPr lang="ru-RU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- ст. 43 (5 лет (1- после утверждения новой</a:t>
            </a: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Годовые планы работы структурных подразделений организации хранятся -1 год (ст. 202);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Документы </a:t>
            </a:r>
            <a:r>
              <a:rPr lang="ru-RU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(акты, заключения, отчеты, протоколы, справки, эскизы, схемы, фото и видеодокументы, выписки из журналов инструктажа по охране труда) о производственных травмах, авариях и несчастных случаях на производстве ст. 425 (45 лет - (1- связанных с крупным материальны м ущербом и человеческими жертвами – постоянно), 5 лет</a:t>
            </a:r>
            <a:r>
              <a:rPr lang="ru-RU" sz="11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RU" sz="1100" b="1" dirty="0">
              <a:solidFill>
                <a:schemeClr val="bg1"/>
              </a:solidFill>
              <a:effectLst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48" y="324618"/>
            <a:ext cx="10351905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2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849" y="172995"/>
            <a:ext cx="10353761" cy="1325563"/>
          </a:xfrm>
        </p:spPr>
        <p:txBody>
          <a:bodyPr/>
          <a:lstStyle/>
          <a:p>
            <a:r>
              <a:rPr lang="ru-RU" dirty="0" smtClean="0"/>
              <a:t>Сроки хранения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0043" y="1210963"/>
            <a:ext cx="11887200" cy="58941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200" b="1" dirty="0" smtClean="0">
                <a:effectLst/>
              </a:rPr>
              <a:t> </a:t>
            </a:r>
            <a:r>
              <a:rPr lang="ru-RU" sz="3200" b="1" dirty="0">
                <a:effectLst/>
              </a:rPr>
              <a:t>«Постоянно» </a:t>
            </a:r>
            <a:r>
              <a:rPr lang="ru-RU" sz="2400" b="1" dirty="0">
                <a:effectLst/>
              </a:rPr>
              <a:t>означает, что указанные документы, образовавшиеся в деятельности источников комплектования государственных или муниципальных архивов, подлежат передаче на постоянное хранение в эти архивы после истечения сроков их временного хранения в организациях. Срок хранения указанных документов в организациях, не являющиеся источниками комплектования государственных или муниципальных архивов, не может быть менее десяти лет.</a:t>
            </a:r>
          </a:p>
          <a:p>
            <a:endParaRPr lang="ru-RU" sz="2400" b="1" dirty="0">
              <a:effectLst/>
            </a:endParaRPr>
          </a:p>
          <a:p>
            <a:pPr algn="just"/>
            <a:r>
              <a:rPr lang="ru-RU" sz="3200" b="1" dirty="0" smtClean="0">
                <a:effectLst/>
              </a:rPr>
              <a:t>«</a:t>
            </a:r>
            <a:r>
              <a:rPr lang="ru-RU" sz="3200" b="1" dirty="0">
                <a:effectLst/>
              </a:rPr>
              <a:t>До ликвидации организации» </a:t>
            </a:r>
            <a:r>
              <a:rPr lang="ru-RU" sz="2400" b="1" dirty="0">
                <a:effectLst/>
              </a:rPr>
              <a:t>означает, что указанные документы хранятся в организации до ее ликвидации, независимо от того, является или не является эта организация источником комплектования государственного или муниципального архива. При ликвидации организации эти документы подлежат экспертизе ценности и возможному включению в состав Архивного фонда Российской Федерации.</a:t>
            </a:r>
          </a:p>
          <a:p>
            <a:endParaRPr lang="ru-RU" sz="2400" b="1" dirty="0">
              <a:effectLst/>
            </a:endParaRPr>
          </a:p>
          <a:p>
            <a:pPr algn="just"/>
            <a:r>
              <a:rPr lang="ru-RU" sz="3200" b="1" dirty="0" smtClean="0">
                <a:effectLst/>
              </a:rPr>
              <a:t>«</a:t>
            </a:r>
            <a:r>
              <a:rPr lang="ru-RU" sz="3200" b="1" dirty="0">
                <a:effectLst/>
              </a:rPr>
              <a:t>До минования надобности» </a:t>
            </a:r>
            <a:r>
              <a:rPr lang="ru-RU" sz="2400" b="1" dirty="0">
                <a:effectLst/>
              </a:rPr>
              <a:t>не может быть менее одного года.</a:t>
            </a:r>
          </a:p>
          <a:p>
            <a:endParaRPr lang="ru-RU" sz="2400" b="1" dirty="0">
              <a:effectLst/>
            </a:endParaRPr>
          </a:p>
          <a:p>
            <a:pPr algn="just"/>
            <a:r>
              <a:rPr lang="ru-RU" sz="3200" b="1" dirty="0" smtClean="0">
                <a:effectLst/>
              </a:rPr>
              <a:t>Отметка «ЭПК» </a:t>
            </a:r>
            <a:r>
              <a:rPr lang="ru-RU" sz="2400" b="1" dirty="0" smtClean="0">
                <a:effectLst/>
              </a:rPr>
              <a:t>означает</a:t>
            </a:r>
            <a:r>
              <a:rPr lang="ru-RU" sz="2400" b="1" dirty="0">
                <a:effectLst/>
              </a:rPr>
              <a:t>, что указанные документы после истечения установленного срока их хранения могут быть отобраны на постоянное хранение.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9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96065" y="543697"/>
            <a:ext cx="7438767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ru-RU" sz="3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rPr>
              <a:t>СРОКИ ХРАНЕНИЯ</a:t>
            </a:r>
            <a:endParaRPr lang="ru-RU" sz="3400" b="1" cap="all" dirty="0"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362" y="1869663"/>
            <a:ext cx="11294076" cy="373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хранения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50/75 лет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установленный для документов по личному составу,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означает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следующее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28600" indent="-228600" algn="just" defTabSz="91440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dirty="0" smtClean="0"/>
              <a:t> </a:t>
            </a:r>
            <a:r>
              <a:rPr lang="ru-RU" sz="2400" b="1" dirty="0"/>
              <a:t>срок </a:t>
            </a:r>
            <a:r>
              <a:rPr lang="ru-RU" sz="2400" b="1" dirty="0"/>
              <a:t>хранения указанных документов, законченных делопроизводством </a:t>
            </a:r>
            <a:endParaRPr lang="ru-RU" sz="2400" b="1" dirty="0" smtClean="0"/>
          </a:p>
          <a:p>
            <a:pPr algn="just" defTabSz="914400">
              <a:spcBef>
                <a:spcPts val="1000"/>
              </a:spcBef>
              <a:spcAft>
                <a:spcPts val="0"/>
              </a:spcAft>
            </a:pPr>
            <a:r>
              <a:rPr lang="ru-RU" sz="2400" b="1" dirty="0" smtClean="0"/>
              <a:t>   до 1 января 2003 года, составляет 75 лет;</a:t>
            </a:r>
          </a:p>
          <a:p>
            <a:pPr marL="228600" indent="-228600" algn="just" defTabSz="91440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228600" indent="-228600" algn="just" defTabSz="91440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dirty="0"/>
              <a:t>срок хранения указанных документов, законченных делопроизводством </a:t>
            </a:r>
            <a:endParaRPr lang="ru-RU" sz="2400" b="1" dirty="0" smtClean="0"/>
          </a:p>
          <a:p>
            <a:pPr algn="just" defTabSz="914400">
              <a:spcBef>
                <a:spcPts val="1000"/>
              </a:spcBef>
              <a:spcAft>
                <a:spcPts val="0"/>
              </a:spcAft>
            </a:pPr>
            <a:r>
              <a:rPr lang="ru-RU" sz="2400" b="1" dirty="0" smtClean="0"/>
              <a:t>   после </a:t>
            </a:r>
            <a:r>
              <a:rPr lang="ru-RU" sz="2400" b="1" dirty="0"/>
              <a:t>1 января 2003 года, составляет 50 лет;</a:t>
            </a:r>
          </a:p>
        </p:txBody>
      </p:sp>
    </p:spTree>
    <p:extLst>
      <p:ext uri="{BB962C8B-B14F-4D97-AF65-F5344CB8AC3E}">
        <p14:creationId xmlns:p14="http://schemas.microsoft.com/office/powerpoint/2010/main" val="326278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806" y="642551"/>
            <a:ext cx="10353761" cy="1326321"/>
          </a:xfrm>
        </p:spPr>
        <p:txBody>
          <a:bodyPr/>
          <a:lstStyle/>
          <a:p>
            <a:r>
              <a:rPr lang="ru-RU" dirty="0" smtClean="0"/>
              <a:t>ГОСТ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06" y="1692410"/>
            <a:ext cx="10353762" cy="3695136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Приказом </a:t>
            </a:r>
            <a:r>
              <a:rPr lang="ru-RU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 08.12.2016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2004-ст (ред. от 25.05.2017) введён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действие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01.07.2018 Национальный стандарт Российской Федерации ГОСТ Р 7.0.97-2016 «Система стандартов по информации, библиотечному и издательскому делу. Организационно-распорядительная документация Требования к оформлению документов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взамен ГОСТ Р 6.30-2003 (Унифицированные системы документации. Унифицированная система организационно-распорядительной документации. Требования к оформлению документов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595" y="5297387"/>
            <a:ext cx="2265404" cy="156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033" y="799070"/>
            <a:ext cx="10353761" cy="1326321"/>
          </a:xfrm>
        </p:spPr>
        <p:txBody>
          <a:bodyPr/>
          <a:lstStyle/>
          <a:p>
            <a:r>
              <a:rPr lang="ru-RU" dirty="0"/>
              <a:t>«Электронная подпись»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8453" y="1754688"/>
            <a:ext cx="10427297" cy="38305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 smtClean="0"/>
              <a:t>	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3167" y="2207740"/>
            <a:ext cx="108739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Реквизит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«Отметка об электронной подписи» используется для визуализации электронной подписи получателем документа при обмене 2 электронными документами, подписанными усиленной квалифицированной электронной подписью.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Отметка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электронной подписи в соответствии с законодательством Российской Федерации включает фразу "Документ подписан электронной подписью", номер сертификата ключа электронной подписи, фамилию, имя, отчество владельца сертификата, срок действия сертификата ключа электронной подписи.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Отметка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электронной подписи может включать изображение герба, эмблемы органа власти (организации), товарного знака (знака обслуживания) организации в соответствии с действующим законодательством.</a:t>
            </a:r>
          </a:p>
        </p:txBody>
      </p:sp>
    </p:spTree>
    <p:extLst>
      <p:ext uri="{BB962C8B-B14F-4D97-AF65-F5344CB8AC3E}">
        <p14:creationId xmlns:p14="http://schemas.microsoft.com/office/powerpoint/2010/main" val="36946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2209</TotalTime>
  <Words>1231</Words>
  <Application>Microsoft Office PowerPoint</Application>
  <PresentationFormat>Широкоэкранный</PresentationFormat>
  <Paragraphs>255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Bookman Old Style</vt:lpstr>
      <vt:lpstr>Calibri</vt:lpstr>
      <vt:lpstr>Corbel</vt:lpstr>
      <vt:lpstr>Rockwell</vt:lpstr>
      <vt:lpstr>Times New Roman</vt:lpstr>
      <vt:lpstr>Wingdings</vt:lpstr>
      <vt:lpstr>Wingdings 2</vt:lpstr>
      <vt:lpstr>Damask</vt:lpstr>
      <vt:lpstr>     Новые нормативные документы в сфере архивного дела </vt:lpstr>
      <vt:lpstr>Старый и новый перечень</vt:lpstr>
      <vt:lpstr>срок хранения увеличился </vt:lpstr>
      <vt:lpstr>Презентация PowerPoint</vt:lpstr>
      <vt:lpstr>Презентация PowerPoint</vt:lpstr>
      <vt:lpstr>Сроки хранения</vt:lpstr>
      <vt:lpstr>Презентация PowerPoint</vt:lpstr>
      <vt:lpstr>ГОСТ </vt:lpstr>
      <vt:lpstr>«Электронная подпись»</vt:lpstr>
      <vt:lpstr>Презентация PowerPoint</vt:lpstr>
      <vt:lpstr>«Наименование должности лица»</vt:lpstr>
      <vt:lpstr>Гриф ограничения доступа к документам</vt:lpstr>
      <vt:lpstr>Дата документа </vt:lpstr>
      <vt:lpstr>Адресат</vt:lpstr>
      <vt:lpstr>Презентация PowerPoint</vt:lpstr>
      <vt:lpstr>Гриф утверждения </vt:lpstr>
      <vt:lpstr>Заголовок к тексту</vt:lpstr>
      <vt:lpstr>Текст документа</vt:lpstr>
      <vt:lpstr>Отметка о приложении</vt:lpstr>
      <vt:lpstr>Гриф согласования</vt:lpstr>
      <vt:lpstr>виза</vt:lpstr>
      <vt:lpstr>Отметка об исполнителе</vt:lpstr>
      <vt:lpstr>Отметка о заверении копии</vt:lpstr>
      <vt:lpstr>Отметка о направлении документа в дело</vt:lpstr>
      <vt:lpstr>Следует обратить внимание, что для изготовления бланков документов, согласно ГОСТ Р 7.0.8, используется бумага форматов A4 (210 x 297 мм) и  A5 (148 x 210 мм);   для изготовления бланков резолюций используется бумага форматов A5 (148 x 210 мм) и A6 (105 x 148).   Документы длительных (свыше 10 лет) сроков хранения должны иметь левое поле не менее 30 мм. </vt:lpstr>
      <vt:lpstr>Презентация PowerPoint</vt:lpstr>
      <vt:lpstr>благодарим  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Новые нормативные документы в сфере архивного дела</dc:title>
  <dc:creator>Болдырева Вера Дмитриевна</dc:creator>
  <cp:lastModifiedBy>Ивановская Елена Владимировна</cp:lastModifiedBy>
  <cp:revision>90</cp:revision>
  <dcterms:created xsi:type="dcterms:W3CDTF">2020-10-08T10:29:09Z</dcterms:created>
  <dcterms:modified xsi:type="dcterms:W3CDTF">2020-10-19T06:45:22Z</dcterms:modified>
</cp:coreProperties>
</file>