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476" r:id="rId1"/>
  </p:sldMasterIdLst>
  <p:sldIdLst>
    <p:sldId id="256" r:id="rId2"/>
    <p:sldId id="259" r:id="rId3"/>
    <p:sldId id="264" r:id="rId4"/>
    <p:sldId id="260" r:id="rId5"/>
    <p:sldId id="280" r:id="rId6"/>
    <p:sldId id="281" r:id="rId7"/>
    <p:sldId id="265" r:id="rId8"/>
    <p:sldId id="266" r:id="rId9"/>
    <p:sldId id="300" r:id="rId10"/>
    <p:sldId id="283" r:id="rId11"/>
    <p:sldId id="282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6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54" y="108"/>
      </p:cViewPr>
      <p:guideLst>
        <p:guide orient="horz" pos="2228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862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143771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572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3905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2731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84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7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6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9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2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1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8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3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2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  <p:sldLayoutId id="2147484488" r:id="rId12"/>
    <p:sldLayoutId id="2147484489" r:id="rId13"/>
    <p:sldLayoutId id="2147484490" r:id="rId14"/>
    <p:sldLayoutId id="2147484491" r:id="rId15"/>
    <p:sldLayoutId id="214748449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01346" y="1980770"/>
            <a:ext cx="8444551" cy="239839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Контроль за соблюдением законодательства об архивном деле, ответственность юридических лиц за его нарушение. 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Результаты правоприменительной практики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управления государственной архивной службы Новосибирской области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2020 году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761422" y="5186475"/>
            <a:ext cx="5562384" cy="173365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Федько Ольга Николаевна 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главный специалист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отдела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организации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контроля деятельности 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государственных  и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муниципальных архивов 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управления государственной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архивной службы НСО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7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33838" y="411490"/>
            <a:ext cx="9819213" cy="14880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Разъяснение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неоднозначных или не ясных обязательных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требований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Федеральным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законом от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22.10.2004 </a:t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№ 125-ФЗ</a:t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«Об архивном деле в Российской Федерации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установлены следующие нормы, требующие разъяснения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3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398" y="592542"/>
            <a:ext cx="9601196" cy="7704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1 статьи 17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05124" y="2106818"/>
            <a:ext cx="977899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Данная норма устанавливает обязанность организаций и граждан, занимающихся предпринимательской деятельностью без образования юридического лица, обеспечивать сохранность архивных документов в течение установленных сроков хранения. Данные сроки чаще всего устанавливаются перечнями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документов,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разрабатываемыми федеральными органами государственной власти, иными государственными органами Российской Федерации по согласованию с уполномоченным федеральным органом исполнительной власти в сфере архивного дела и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делопроизводства </a:t>
            </a:r>
            <a:endParaRPr lang="ru-RU" sz="2400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chemeClr val="accent2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1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9586" y="693351"/>
            <a:ext cx="9601196" cy="87629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Часть 1 статьи 19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234" y="1956256"/>
            <a:ext cx="9927966" cy="37278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Эта норма в дальнейшем детализируется в пункте 3.2 Правил,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соответствии с которым на организациях, являющихся источниками комплектования государственных (муниципальных) архивов, лежит обязанность ежегодно, в срок до 1 декабря, представлять в государственный (муниципальный) архив учетные сведения об объеме и составе хранящихся в организации документов Архивного фонда Российской Федерации и других архивных документов в соответствии с приложением 4 к Регламенту государственного учета документов Архивного фонда Российской Федерации, утвержденному приказом </a:t>
            </a:r>
            <a:r>
              <a:rPr lang="ru-RU" sz="2200" dirty="0" err="1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Росархива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от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11.03.1997 № 11</a:t>
            </a:r>
          </a:p>
        </p:txBody>
      </p:sp>
    </p:spTree>
    <p:extLst>
      <p:ext uri="{BB962C8B-B14F-4D97-AF65-F5344CB8AC3E}">
        <p14:creationId xmlns:p14="http://schemas.microsoft.com/office/powerpoint/2010/main" val="16387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304" y="653075"/>
            <a:ext cx="9601196" cy="948268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Статья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6835" y="2322840"/>
            <a:ext cx="10312400" cy="360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Часть 1 данной статьи определяет какие юридические лица являются источниками комплектования.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Стоит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обратить внимание, что государственные органы, органы местного самоуправления отнесены к числу источников комплектования государственных (муниципальных) архивов самим законом, так как они осуществляют функции руководства, организации, контроля в установленной сфере деятельности. Негосударственные организации и граждане могут быть отнесены к числу источников комплектования государственных (муниципальных) архивов на основании договора, то есть только при согласии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организации</a:t>
            </a:r>
            <a:endParaRPr lang="ru-RU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29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446" y="687516"/>
            <a:ext cx="9601196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1 статьи 21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34641" y="1886122"/>
            <a:ext cx="10490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В соответствии с приведенной нормой, организации, являющиеся источниками комплектования государственных (муниципальных) архивов обязаны передавать документы Архивного фонда Российской Федерации, находящиеся в государственной или муниципальной собственности, по истечении сроков их временного хранения в государственных органах, органах местного самоуправления либо государственных и муниципальных организациях, в соответствующие государственные и муниципальные архивы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Сроки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временного хранения, по истечении которых возникает такая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обязанность,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установлены статьей 22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Федерального закона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от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22.10.2004 № 125-ФЗ 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исчисляются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с 1 января года, следующего за годом, в котором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документы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были закончены делопроизводством</a:t>
            </a:r>
          </a:p>
        </p:txBody>
      </p:sp>
    </p:spTree>
    <p:extLst>
      <p:ext uri="{BB962C8B-B14F-4D97-AF65-F5344CB8AC3E}">
        <p14:creationId xmlns:p14="http://schemas.microsoft.com/office/powerpoint/2010/main" val="15357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686" y="693695"/>
            <a:ext cx="9601196" cy="104140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 8 и 10 статьи 23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58668" y="2221128"/>
            <a:ext cx="105283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Указанной нормой установлено, что на государственных органах, органах местного самоуправления, юридических лицах и индивидуальных предпринимателях лежит обязанность, в случае ликвидации, в упорядоченном состоянии передать образовавшиеся в их деятельности документы Архивного фонда Российской Федерации, документы по личному составу, а также архивные документы, сроки временного хранения которых не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истекли,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соответствующий государственный или муниципальный архив. Под упорядочением в названном законе подразумевается комплекс работ по формированию архивных документов в единицы хранения (дела), описанию и оформлению таких единиц хранения (дел) в соответствии с правилами, установленными уполномоченным федеральным органом исполнительной власти в сфере архивного дела и делопроизводства. Аналогичная норма содержится в части 2 статьи 129 Федерального закона от 26.10.2002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№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127-ФЗ «О несостоятельности (банкротстве)»</a:t>
            </a:r>
          </a:p>
        </p:txBody>
      </p:sp>
    </p:spTree>
    <p:extLst>
      <p:ext uri="{BB962C8B-B14F-4D97-AF65-F5344CB8AC3E}">
        <p14:creationId xmlns:p14="http://schemas.microsoft.com/office/powerpoint/2010/main" val="67765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3730" y="590148"/>
            <a:ext cx="10541000" cy="1303867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Правила организации хранения, 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комплектования</a:t>
            </a: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, учета и использования документов Архивного фонда Российской Федерации 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других архивных документов в органах государственной власти, органах местного самоуправления и организациях, утвержденные приказом 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Министерства </a:t>
            </a: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культуры Российской Федерации от 31.03.2015 № 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526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50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47002" y="1183141"/>
            <a:ext cx="10515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Пункты 1.3 и 1.4 </a:t>
            </a:r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устанавливают обязанность создания архива для хранения архивных документов только для государственных органов и органов местного самоуправления муниципального района, городского округа и внутригородского района, остальным предоставляя право его создания. </a:t>
            </a:r>
          </a:p>
          <a:p>
            <a:pPr algn="ctr"/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Однако уже анализ </a:t>
            </a:r>
            <a:r>
              <a:rPr lang="ru-RU" sz="2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пункта 1.5 </a:t>
            </a:r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подразумевает, что необходимость создания архива (а вместе с ним и документов, регулирующих его положение) лежит и на организациях - источниках комплектования государственного, муниципального архива.</a:t>
            </a:r>
          </a:p>
          <a:p>
            <a:pPr algn="ctr"/>
            <a:r>
              <a:rPr lang="ru-RU" sz="2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</a:t>
            </a:r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 же </a:t>
            </a:r>
            <a:r>
              <a:rPr lang="ru-RU" sz="2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 </a:t>
            </a:r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расширяет круг этих лиц до всех организаций, в деятельности которых образуются как документы Архивного фонда Российской Федерации, так и документы по личному составу и документы временных (свыше 10 лет) сроков хранения.</a:t>
            </a:r>
          </a:p>
          <a:p>
            <a:pPr algn="ctr"/>
            <a:r>
              <a:rPr lang="ru-RU" sz="2100" dirty="0">
                <a:solidFill>
                  <a:schemeClr val="accent2">
                    <a:lumMod val="75000"/>
                  </a:schemeClr>
                </a:solidFill>
              </a:rPr>
              <a:t>Таким образом, создание архива и назначение должностного лица за него ответственного рекомендуется всем организациям, в чьей деятельности образуются архивные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1042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2443" y="389237"/>
            <a:ext cx="1016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4.1. Документы Архивного фонда Российской Федерации и документы временных (свыше 10 лет) сроков хранения, в том числе по личному составу, передаются в архив организации не ранее, чем через один год и не позднее, чем через три года после завершения дел в делопроизводстве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6497" y="2526613"/>
            <a:ext cx="104521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В течение 3х лет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после завершения дел в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делопроизводстве,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документы Архивного фонда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РФ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и документы временных (свыше 10 лет) сроков хранения, в том числе по личному составу, должны быть упорядочены и переданы в архив организации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 течение первого года дела подлежат полному оформлению и включению в описи структурных подразделений организации сотрудниками этих подразделений.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течение последующих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двух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лет дела передаются в архив организации по графику, утвержденному руководителем организации. К завершению этого периода работниками архива организации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должны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быть составлены сводные описи дел, подлежащие рассмотрению на ЭПК (для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организаций - источников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комплектования государственных, муниципальных архивов) и утверждению руководителем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4985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0919" y="654891"/>
            <a:ext cx="10401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Пункты 4.15., 4.17., 4.18 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18442" y="1900529"/>
            <a:ext cx="962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Номенклатура дел организации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разрабатывается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на основе устава, положения, штатного расписания, номенклатуры дел за прошлый год, описей дел постоянного и временного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свыше 10 лет) срока хранения, ведомственных и типовых перечней документов с указанием сроков хранения, типовых и примерных номенклатур дел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Номенклатура дел организации разрабатывается ежегодно, утверждается руководителем и, при необходимости, направляется на рассмотрение ЭПК</a:t>
            </a:r>
          </a:p>
        </p:txBody>
      </p:sp>
    </p:spTree>
    <p:extLst>
      <p:ext uri="{BB962C8B-B14F-4D97-AF65-F5344CB8AC3E}">
        <p14:creationId xmlns:p14="http://schemas.microsoft.com/office/powerpoint/2010/main" val="213734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54954" y="581891"/>
            <a:ext cx="10440146" cy="287250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государственной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архивной службы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Новосибирской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6300" y="3733800"/>
            <a:ext cx="10388600" cy="2140527"/>
          </a:xfrm>
        </p:spPr>
        <p:txBody>
          <a:bodyPr>
            <a:normAutofit/>
          </a:bodyPr>
          <a:lstStyle/>
          <a:p>
            <a:pPr lvl="0" algn="ctr"/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областным исполнительным органом государственной власти Новосибирской области, уполномоченным на осуществление регионального государственного контроля за соблюдением законодательства Российской Федерации, законов и иных нормативных правовых актов Новосибирской области об архивном деле в Новосибирской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806889" y="2446639"/>
            <a:ext cx="8825658" cy="108739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Спасибо за внимание!</a:t>
            </a:r>
            <a:endParaRPr lang="ru-RU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82700" y="649759"/>
            <a:ext cx="8789555" cy="10257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В соответствии с Положением,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утвержденным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постановлением Правительства Новосибирской области от 11.10.2016 №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327-п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«Об утверждении Положения об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управлении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государственной архивной службы Новосибирской области», управление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: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134419" y="2751781"/>
            <a:ext cx="10337800" cy="354330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организует и проводит проверки соблюдения законодательства Российской Федерации, законов и иных нормативных правовых актов Новосибирской области об архивном деле в государственных органах и органах государственной власти Новосибирской области, органах местного самоуправления, организациях и гражданами, занимающимися предпринимательской деятельностью без образования юридического лица</a:t>
            </a:r>
            <a:r>
              <a:rPr lang="ru-RU" sz="19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осуществляет оформление предписаний об устранении выявленных нарушений обязательных требований законодательства об архивном деле, возбуждение дел об административных правонарушениях, составление протоколов об административных правонарушениях в порядке, установленном Кодексом Российской Федерации об административных правонарушениях</a:t>
            </a:r>
          </a:p>
        </p:txBody>
      </p:sp>
    </p:spTree>
    <p:extLst>
      <p:ext uri="{BB962C8B-B14F-4D97-AF65-F5344CB8AC3E}">
        <p14:creationId xmlns:p14="http://schemas.microsoft.com/office/powerpoint/2010/main" val="337373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9439" y="946150"/>
            <a:ext cx="5862599" cy="564572"/>
          </a:xfrm>
        </p:spPr>
        <p:txBody>
          <a:bodyPr>
            <a:noAutofit/>
          </a:bodyPr>
          <a:lstStyle/>
          <a:p>
            <a:pPr algn="ctr"/>
            <a:r>
              <a:rPr lang="ru-RU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Виды проверок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>
          <a:xfrm>
            <a:off x="1457433" y="1642918"/>
            <a:ext cx="3425199" cy="73429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half" idx="2"/>
          </p:nvPr>
        </p:nvSpPr>
        <p:spPr>
          <a:xfrm>
            <a:off x="1003299" y="2641601"/>
            <a:ext cx="5041901" cy="3225799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проведения является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3х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со дня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регистрации юридического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проведения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юридического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800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"/>
          </p:nvPr>
        </p:nvSpPr>
        <p:spPr>
          <a:xfrm>
            <a:off x="7142017" y="1642918"/>
            <a:ext cx="2970183" cy="734291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Внеплановые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quarter" idx="4"/>
          </p:nvPr>
        </p:nvSpPr>
        <p:spPr>
          <a:xfrm>
            <a:off x="6303817" y="2641601"/>
            <a:ext cx="5143499" cy="340955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по истечении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срока исполнения юридическим лицом ранее выданного предписания об устранении выявленного при проведении проверки нарушения законодательства в сфере архивного дела</a:t>
            </a:r>
          </a:p>
        </p:txBody>
      </p:sp>
    </p:spTree>
    <p:extLst>
      <p:ext uri="{BB962C8B-B14F-4D97-AF65-F5344CB8AC3E}">
        <p14:creationId xmlns:p14="http://schemas.microsoft.com/office/powerpoint/2010/main" val="40094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700" y="444501"/>
            <a:ext cx="10744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Перечень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документов,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исследуемых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при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проведении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проверки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algn="ctr"/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 личному составу учреждения: приказы (распоряжения); лицевые карточки, счета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 расчетно-платежные ведомости,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расчетные листы на выдачу заработной платы, пособий, гонораров, материальной помощи и других выплат работникам);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ф. Т-2 и личные дела уволенных работников; документы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производственных авариях и несчастных случаях; невостребованные подлинные личные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документы; документы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аттестации рабочих мест по условиям труда; реестры сведений о доходах физических лиц; индивидуальные сведения о трудовом стаже, заработке (вознаграждении), доходе и начисленных страховых взносах застрахованного лица; тарификационные списки, а также номенклатура дел, приказ о создании экспертной комиссии; положение об экспертной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комиссии;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архивные описи.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источников комплектования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названному перечню документов добавляется: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архива; положение об архиве; инструкция по делопроизводству; документы о назначении лица, ответственного за архив организации; приказы (распоряжения) по основной деятельности; планы работы и годовые отчеты об их исполнении; штатные расписания и сметы расходов и другие документы постоянного срока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0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7610" y="676188"/>
            <a:ext cx="87715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вступления в силу постановления Правительства РФ от 03.04.2020 № 438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ОСОБЕННОСТЯХ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В 2020 ГОДУ ГОСУДАРСТВЕННОГО КОНТРОЛЯ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(НАДЗОРА), МУНИЦИПАЛЬНОГО КОНТРОЛЯ И О ВНЕСЕНИИ ИЗМЕНЕНИЯ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ПУНКТ 7 ПРАВИЛ ПОДГОТОВКИ ОРГАНАМИ ГОСУДАРСТВЕННОГО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(НАДЗОРА) И ОРГАНАМИ МУНИЦИПАЛЬНОГО КОНТРОЛЯ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ЕЖЕГОДНЫХ ПЛАНОВ ПРОВЕДЕНИЯ ПЛАНОВЫХ ПРОВЕРОК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ИНДИВИДУАЛЬНЫХ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ПРЕДПРИНИМАТЕЛЕЙ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было проведено 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проверок (14 плановых и 6 внеплановых) 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Составлено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протокола об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правонарушениях (2 протокола по ст.13.20 КоАП РФ,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протокола по ч. 1 ст. 19.5 КоАП РФ)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343" y="794607"/>
            <a:ext cx="10998199" cy="1866901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встречающимися нарушениями законодательства об архивном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деле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28922" y="2818028"/>
            <a:ext cx="10413999" cy="363220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Courier New" panose="02070309020205020404" pitchFamily="49" charset="0"/>
              <a:buChar char="o"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в установленные сроки экспертиза ценности архивных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Законченные делопроизводством дела постоянного и временных (свыше 10 лет) сроков хранения, в том числе по личному составу, не подготовлены к передаче в архив организации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Законченные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делопроизводством дела по личному составу не подготовлены к передаче в архив организации, в частности оформлены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составлены описи дел постоянного и временного (свыше 10 лет) сроков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аголовки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 не соответствуют содержанию дела и описи, либо копируются из номенклатуры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 определяются и указываются неправильно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9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54092" y="470459"/>
            <a:ext cx="10930288" cy="15532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Административная ответственность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за нарушения законодательства об архивном деле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предусмотрена статьями</a:t>
            </a: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449859" y="2582520"/>
            <a:ext cx="10434521" cy="397510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13.20 КоАП РФ Нарушение правил хранения, комплектования,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учета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или использования архивных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документов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ч. 2 ст.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13.25 КоАП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РФ Нарушение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требований законодательства о хранении документов и информации, содержащейся в информационных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системах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обществом с ограниченной (дополнительной) ответственностью или унитарным предприятием)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ч.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1 ст. 19.5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КоАП РФ Невыполнение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 установленный срок законного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предписания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>
              <a:buFont typeface="Wingdings" panose="05000000000000000000" pitchFamily="2" charset="2"/>
              <a:buChar char="ü"/>
            </a:pPr>
            <a:endParaRPr lang="ru-RU" sz="2300" b="1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8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4894" y="955247"/>
            <a:ext cx="100584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26.10.2020 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вступает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силу Федеральный закон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15.10.2020 № 341 – ФЗ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вносящий изменения в статью 13.20 КоАП РФ,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согласно которым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предусмотрены штрафные санкции для юридических лиц - от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5 000 до 10 000 рублей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endParaRPr lang="ru-RU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а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также увеличены штрафные санкции </a:t>
            </a:r>
            <a:endParaRPr lang="ru-RU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граждан в размере от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1 000 до 3 000 рублей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; </a:t>
            </a:r>
            <a:endParaRPr lang="ru-RU" sz="2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должностных лиц - от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3 000 до 5 000 рублей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5724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1266</TotalTime>
  <Words>1537</Words>
  <Application>Microsoft Office PowerPoint</Application>
  <PresentationFormat>Широкоэкранный</PresentationFormat>
  <Paragraphs>88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</vt:lpstr>
      <vt:lpstr>Century Gothic</vt:lpstr>
      <vt:lpstr>Courier New</vt:lpstr>
      <vt:lpstr>Times New Roman</vt:lpstr>
      <vt:lpstr>Wingdings</vt:lpstr>
      <vt:lpstr>Wingdings 3</vt:lpstr>
      <vt:lpstr>Легкий дым</vt:lpstr>
      <vt:lpstr>Контроль за соблюдением законодательства об архивном деле, ответственность юридических лиц за его нарушение.  Результаты правоприменительной практики управления государственной архивной службы Новосибирской области в 2020 году  </vt:lpstr>
      <vt:lpstr>Управление  государственной архивной службы Новосибирской области </vt:lpstr>
      <vt:lpstr>В соответствии с Положением,  утвержденным постановлением Правительства Новосибирской области от 11.10.2016 № 327-п  «Об утверждении Положения об управлении  государственной архивной службы Новосибирской области», управление: </vt:lpstr>
      <vt:lpstr>Виды проверок  </vt:lpstr>
      <vt:lpstr>Презентация PowerPoint</vt:lpstr>
      <vt:lpstr>Презентация PowerPoint</vt:lpstr>
      <vt:lpstr>Наиболее часто встречающимися нарушениями законодательства об архивном деле  являются:</vt:lpstr>
      <vt:lpstr>Административная ответственность  за нарушения законодательства об архивном деле  предусмотрена статьями</vt:lpstr>
      <vt:lpstr>Презентация PowerPoint</vt:lpstr>
      <vt:lpstr> Разъяснение неоднозначных или не ясных обязательных требований  Федеральным законом от 22.10.2004  № 125-ФЗ  «Об архивном деле в Российской Федерации»  установлены следующие нормы, требующие разъяснения   </vt:lpstr>
      <vt:lpstr>Часть 1 статьи 17</vt:lpstr>
      <vt:lpstr>Часть 1 статьи 19</vt:lpstr>
      <vt:lpstr>Статья 20 </vt:lpstr>
      <vt:lpstr>Часть 1 статьи 21</vt:lpstr>
      <vt:lpstr>Части 8 и 10 статьи 23 </vt:lpstr>
      <vt:lpstr>Правила организации хранения,  комплектования, учета и использования документов Архивного фонда Российской Федерации  и других архивных документов в органах государственной власти, органах местного самоуправления и организациях, утвержденные приказом  Министерства культуры Российской Федерации от 31.03.2015 № 526 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Федько Ольга Николаевна</dc:creator>
  <cp:lastModifiedBy>Ивановская Елена Владимировна</cp:lastModifiedBy>
  <cp:revision>132</cp:revision>
  <dcterms:created xsi:type="dcterms:W3CDTF">2019-06-10T09:23:01Z</dcterms:created>
  <dcterms:modified xsi:type="dcterms:W3CDTF">2020-10-19T11:08:12Z</dcterms:modified>
</cp:coreProperties>
</file>