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476" r:id="rId1"/>
  </p:sldMasterIdLst>
  <p:sldIdLst>
    <p:sldId id="256" r:id="rId2"/>
    <p:sldId id="259" r:id="rId3"/>
    <p:sldId id="264" r:id="rId4"/>
    <p:sldId id="260" r:id="rId5"/>
    <p:sldId id="280" r:id="rId6"/>
    <p:sldId id="281" r:id="rId7"/>
    <p:sldId id="265" r:id="rId8"/>
    <p:sldId id="266" r:id="rId9"/>
    <p:sldId id="300" r:id="rId10"/>
    <p:sldId id="283" r:id="rId11"/>
    <p:sldId id="282" r:id="rId12"/>
    <p:sldId id="284" r:id="rId13"/>
    <p:sldId id="285" r:id="rId14"/>
    <p:sldId id="286" r:id="rId15"/>
    <p:sldId id="287" r:id="rId16"/>
    <p:sldId id="288" r:id="rId17"/>
    <p:sldId id="289" r:id="rId18"/>
    <p:sldId id="290" r:id="rId19"/>
    <p:sldId id="291" r:id="rId20"/>
    <p:sldId id="279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28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56" autoAdjust="0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354" y="108"/>
      </p:cViewPr>
      <p:guideLst>
        <p:guide orient="horz" pos="2228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F103-BC34-4FE4-A40E-EDDEECFDA5D0}" type="datetimeFigureOut">
              <a:rPr lang="en-US" smtClean="0"/>
              <a:pPr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74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248623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61437717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10/19/2020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05727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10/19/2020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839050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10/19/2020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127310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6D93-FCAC-47E0-A2EE-787E62CA814C}" type="datetimeFigureOut">
              <a:rPr lang="en-US" smtClean="0"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5844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79A6-0FD0-4734-A311-86BFCA472E6E}" type="datetimeFigureOut">
              <a:rPr lang="en-US" smtClean="0"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270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smtClean="0"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660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smtClean="0"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795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smtClean="0"/>
              <a:t>10/19/2020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266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smtClean="0"/>
              <a:t>10/19/2020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12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smtClean="0"/>
              <a:t>10/19/2020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629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smtClean="0"/>
              <a:t>10/19/2020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115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smtClean="0"/>
              <a:t>10/19/2020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388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smtClean="0"/>
              <a:t>10/19/2020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033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E451C3-0FF4-47C4-B829-773ADF60F88C}" type="datetimeFigureOut">
              <a:rPr lang="en-US" smtClean="0"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329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77" r:id="rId1"/>
    <p:sldLayoutId id="2147484478" r:id="rId2"/>
    <p:sldLayoutId id="2147484479" r:id="rId3"/>
    <p:sldLayoutId id="2147484480" r:id="rId4"/>
    <p:sldLayoutId id="2147484481" r:id="rId5"/>
    <p:sldLayoutId id="2147484482" r:id="rId6"/>
    <p:sldLayoutId id="2147484483" r:id="rId7"/>
    <p:sldLayoutId id="2147484484" r:id="rId8"/>
    <p:sldLayoutId id="2147484485" r:id="rId9"/>
    <p:sldLayoutId id="2147484486" r:id="rId10"/>
    <p:sldLayoutId id="2147484487" r:id="rId11"/>
    <p:sldLayoutId id="2147484488" r:id="rId12"/>
    <p:sldLayoutId id="2147484489" r:id="rId13"/>
    <p:sldLayoutId id="2147484490" r:id="rId14"/>
    <p:sldLayoutId id="2147484491" r:id="rId15"/>
    <p:sldLayoutId id="2147484492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501346" y="1980770"/>
            <a:ext cx="8444551" cy="2398397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Контроль за соблюдением законодательства об архивном деле, ответственность юридических лиц за его нарушение. </a:t>
            </a:r>
            <a:b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</a:b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Результаты правоприменительной практики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управления государственной архивной службы Новосибирской области</a:t>
            </a:r>
            <a:b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</a:b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в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2020 году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6761422" y="5186475"/>
            <a:ext cx="5562384" cy="1733652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sz="1800" b="1" dirty="0">
                <a:solidFill>
                  <a:schemeClr val="accent2">
                    <a:lumMod val="75000"/>
                  </a:schemeClr>
                </a:solidFill>
              </a:rPr>
              <a:t>Федько Ольга Николаевна </a:t>
            </a:r>
            <a:endParaRPr lang="ru-RU" sz="18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главный специалист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отдела </a:t>
            </a:r>
          </a:p>
          <a:p>
            <a:pPr algn="ctr"/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организации 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и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контроля деятельности </a:t>
            </a:r>
          </a:p>
          <a:p>
            <a:pPr algn="ctr"/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государственных  и 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муниципальных архивов </a:t>
            </a:r>
            <a:endParaRPr lang="ru-RU" sz="16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управления государственной 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архивной службы НСО</a:t>
            </a:r>
          </a:p>
          <a:p>
            <a:pPr algn="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9726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633838" y="411490"/>
            <a:ext cx="9819213" cy="148801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Разъяснение </a:t>
            </a:r>
            <a:r>
              <a:rPr lang="ru-RU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неоднозначных или не ясных обязательных </a:t>
            </a: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требований</a:t>
            </a: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100" dirty="0"/>
              <a:t/>
            </a:r>
            <a:br>
              <a:rPr lang="ru-RU" sz="3100" dirty="0"/>
            </a:br>
            <a:r>
              <a:rPr lang="ru-RU" sz="3100" dirty="0" smtClean="0">
                <a:solidFill>
                  <a:schemeClr val="accent2">
                    <a:lumMod val="75000"/>
                  </a:schemeClr>
                </a:solidFill>
              </a:rPr>
              <a:t>Федеральным </a:t>
            </a:r>
            <a:r>
              <a:rPr lang="ru-RU" sz="3100" dirty="0">
                <a:solidFill>
                  <a:schemeClr val="accent2">
                    <a:lumMod val="75000"/>
                  </a:schemeClr>
                </a:solidFill>
              </a:rPr>
              <a:t>законом от </a:t>
            </a:r>
            <a:r>
              <a:rPr lang="ru-RU" sz="3100" dirty="0" smtClean="0">
                <a:solidFill>
                  <a:schemeClr val="accent2">
                    <a:lumMod val="75000"/>
                  </a:schemeClr>
                </a:solidFill>
              </a:rPr>
              <a:t>22.10.2004 </a:t>
            </a:r>
            <a:br>
              <a:rPr lang="ru-RU" sz="31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100" dirty="0" smtClean="0">
                <a:solidFill>
                  <a:schemeClr val="accent2">
                    <a:lumMod val="75000"/>
                  </a:schemeClr>
                </a:solidFill>
              </a:rPr>
              <a:t>№ 125-ФЗ</a:t>
            </a:r>
            <a:br>
              <a:rPr lang="ru-RU" sz="31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1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3100" dirty="0">
                <a:solidFill>
                  <a:schemeClr val="accent2">
                    <a:lumMod val="75000"/>
                  </a:schemeClr>
                </a:solidFill>
              </a:rPr>
              <a:t>«Об архивном деле в Российской Федерации</a:t>
            </a:r>
            <a:r>
              <a:rPr lang="ru-RU" sz="3100" dirty="0" smtClean="0">
                <a:solidFill>
                  <a:schemeClr val="accent2">
                    <a:lumMod val="75000"/>
                  </a:schemeClr>
                </a:solidFill>
              </a:rPr>
              <a:t>»</a:t>
            </a:r>
            <a:br>
              <a:rPr lang="ru-RU" sz="31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1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3100" dirty="0">
                <a:solidFill>
                  <a:schemeClr val="accent2">
                    <a:lumMod val="75000"/>
                  </a:schemeClr>
                </a:solidFill>
              </a:rPr>
              <a:t>установлены следующие нормы, требующие разъяснения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ru-RU" dirty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4377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14398" y="592542"/>
            <a:ext cx="9601196" cy="770468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Часть 1 статьи 17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805124" y="2106818"/>
            <a:ext cx="9778996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schemeClr val="accent2">
                    <a:lumMod val="75000"/>
                  </a:schemeClr>
                </a:solidFill>
                <a:cs typeface="Times New Roman" panose="02020603050405020304" pitchFamily="18" charset="0"/>
              </a:rPr>
              <a:t>Данная норма устанавливает обязанность организаций и граждан, занимающихся предпринимательской деятельностью без образования юридического лица, обеспечивать сохранность архивных документов в течение установленных сроков хранения. Данные сроки чаще всего устанавливаются перечнями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cs typeface="Times New Roman" panose="02020603050405020304" pitchFamily="18" charset="0"/>
              </a:rPr>
              <a:t>документов, 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  <a:cs typeface="Times New Roman" panose="02020603050405020304" pitchFamily="18" charset="0"/>
              </a:rPr>
              <a:t>разрабатываемыми федеральными органами государственной власти, иными государственными органами Российской Федерации по согласованию с уполномоченным федеральным органом исполнительной власти в сфере архивного дела и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cs typeface="Times New Roman" panose="02020603050405020304" pitchFamily="18" charset="0"/>
              </a:rPr>
              <a:t>делопроизводства </a:t>
            </a:r>
            <a:endParaRPr lang="ru-RU" sz="2400" dirty="0">
              <a:solidFill>
                <a:schemeClr val="accent2">
                  <a:lumMod val="75000"/>
                </a:schemeClr>
              </a:solidFill>
              <a:cs typeface="Times New Roman" panose="02020603050405020304" pitchFamily="18" charset="0"/>
            </a:endParaRPr>
          </a:p>
          <a:p>
            <a:pPr algn="ctr"/>
            <a:endParaRPr lang="ru-RU" sz="2000" dirty="0">
              <a:solidFill>
                <a:schemeClr val="accent2">
                  <a:lumMod val="60000"/>
                  <a:lumOff val="40000"/>
                </a:schemeClr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5189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9586" y="693351"/>
            <a:ext cx="9601196" cy="876299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Часть 1 статьи 19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59234" y="1956256"/>
            <a:ext cx="9927966" cy="3727851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2200" dirty="0">
                <a:solidFill>
                  <a:schemeClr val="accent2">
                    <a:lumMod val="75000"/>
                  </a:schemeClr>
                </a:solidFill>
                <a:cs typeface="Times New Roman" panose="02020603050405020304" pitchFamily="18" charset="0"/>
              </a:rPr>
              <a:t>Эта норма в дальнейшем детализируется в пункте 3.2 Правил, 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  <a:cs typeface="Times New Roman" panose="02020603050405020304" pitchFamily="18" charset="0"/>
              </a:rPr>
              <a:t>в </a:t>
            </a:r>
            <a:r>
              <a:rPr lang="ru-RU" sz="2200" dirty="0">
                <a:solidFill>
                  <a:schemeClr val="accent2">
                    <a:lumMod val="75000"/>
                  </a:schemeClr>
                </a:solidFill>
                <a:cs typeface="Times New Roman" panose="02020603050405020304" pitchFamily="18" charset="0"/>
              </a:rPr>
              <a:t>соответствии с которым на организациях, являющихся источниками комплектования государственных (муниципальных) архивов, лежит обязанность ежегодно, в срок до 1 декабря, представлять в государственный (муниципальный) архив учетные сведения об объеме и составе хранящихся в организации документов Архивного фонда Российской Федерации и других архивных документов в соответствии с приложением 4 к Регламенту государственного учета документов Архивного фонда Российской Федерации, утвержденному приказом </a:t>
            </a:r>
            <a:r>
              <a:rPr lang="ru-RU" sz="2200" dirty="0" err="1">
                <a:solidFill>
                  <a:schemeClr val="accent2">
                    <a:lumMod val="75000"/>
                  </a:schemeClr>
                </a:solidFill>
                <a:cs typeface="Times New Roman" panose="02020603050405020304" pitchFamily="18" charset="0"/>
              </a:rPr>
              <a:t>Росархива</a:t>
            </a:r>
            <a:r>
              <a:rPr lang="ru-RU" sz="2200" dirty="0">
                <a:solidFill>
                  <a:schemeClr val="accent2">
                    <a:lumMod val="7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  <a:cs typeface="Times New Roman" panose="02020603050405020304" pitchFamily="18" charset="0"/>
              </a:rPr>
              <a:t/>
            </a:r>
            <a:br>
              <a:rPr lang="ru-RU" sz="2200" dirty="0" smtClean="0">
                <a:solidFill>
                  <a:schemeClr val="accent2">
                    <a:lumMod val="75000"/>
                  </a:schemeClr>
                </a:solidFill>
                <a:cs typeface="Times New Roman" panose="02020603050405020304" pitchFamily="18" charset="0"/>
              </a:rPr>
            </a:b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  <a:cs typeface="Times New Roman" panose="02020603050405020304" pitchFamily="18" charset="0"/>
              </a:rPr>
              <a:t>от </a:t>
            </a:r>
            <a:r>
              <a:rPr lang="ru-RU" sz="2200" dirty="0">
                <a:solidFill>
                  <a:schemeClr val="accent2">
                    <a:lumMod val="75000"/>
                  </a:schemeClr>
                </a:solidFill>
                <a:cs typeface="Times New Roman" panose="02020603050405020304" pitchFamily="18" charset="0"/>
              </a:rPr>
              <a:t>11.03.1997 № 11</a:t>
            </a:r>
          </a:p>
        </p:txBody>
      </p:sp>
    </p:spTree>
    <p:extLst>
      <p:ext uri="{BB962C8B-B14F-4D97-AF65-F5344CB8AC3E}">
        <p14:creationId xmlns:p14="http://schemas.microsoft.com/office/powerpoint/2010/main" val="1638795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11304" y="653075"/>
            <a:ext cx="9601196" cy="948268"/>
          </a:xfrm>
        </p:spPr>
        <p:txBody>
          <a:bodyPr/>
          <a:lstStyle/>
          <a:p>
            <a:pPr algn="ctr"/>
            <a:r>
              <a:rPr lang="ru-RU" sz="32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Статья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56835" y="2322840"/>
            <a:ext cx="10312400" cy="36025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>
                <a:solidFill>
                  <a:schemeClr val="accent2">
                    <a:lumMod val="75000"/>
                  </a:schemeClr>
                </a:solidFill>
                <a:cs typeface="Times New Roman" panose="02020603050405020304" pitchFamily="18" charset="0"/>
              </a:rPr>
              <a:t>Часть 1 данной статьи определяет какие юридические лица являются источниками комплектования. </a:t>
            </a:r>
            <a:endParaRPr lang="ru-RU" dirty="0" smtClean="0">
              <a:solidFill>
                <a:schemeClr val="accent2">
                  <a:lumMod val="75000"/>
                </a:schemeClr>
              </a:solidFill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cs typeface="Times New Roman" panose="02020603050405020304" pitchFamily="18" charset="0"/>
              </a:rPr>
              <a:t>Стоит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  <a:cs typeface="Times New Roman" panose="02020603050405020304" pitchFamily="18" charset="0"/>
              </a:rPr>
              <a:t>обратить внимание, что государственные органы, органы местного самоуправления отнесены к числу источников комплектования государственных (муниципальных) архивов самим законом, так как они осуществляют функции руководства, организации, контроля в установленной сфере деятельности. Негосударственные организации и граждане могут быть отнесены к числу источников комплектования государственных (муниципальных) архивов на основании договора, то есть только при согласии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cs typeface="Times New Roman" panose="02020603050405020304" pitchFamily="18" charset="0"/>
              </a:rPr>
              <a:t>организации</a:t>
            </a:r>
            <a:endParaRPr lang="ru-RU" dirty="0">
              <a:solidFill>
                <a:schemeClr val="accent2">
                  <a:lumMod val="75000"/>
                </a:schemeClr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296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446" y="687516"/>
            <a:ext cx="9601196" cy="10668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Часть 1 статьи 21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534641" y="1886122"/>
            <a:ext cx="10490200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dirty="0">
                <a:solidFill>
                  <a:schemeClr val="accent2">
                    <a:lumMod val="75000"/>
                  </a:schemeClr>
                </a:solidFill>
              </a:rPr>
              <a:t>В соответствии с приведенной нормой, организации, являющиеся источниками комплектования государственных (муниципальных) архивов обязаны передавать документы Архивного фонда Российской Федерации, находящиеся в государственной или муниципальной собственности, по истечении сроков их временного хранения в государственных органах, органах местного самоуправления либо государственных и муниципальных организациях, в соответствующие государственные и муниципальные архивы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 algn="ctr"/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  <a:t>Сроки </a:t>
            </a:r>
            <a:r>
              <a:rPr lang="ru-RU" sz="2200" dirty="0">
                <a:solidFill>
                  <a:schemeClr val="accent2">
                    <a:lumMod val="75000"/>
                  </a:schemeClr>
                </a:solidFill>
              </a:rPr>
              <a:t>временного хранения, по истечении которых возникает такая 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  <a:t>обязанность, </a:t>
            </a:r>
            <a:r>
              <a:rPr lang="ru-RU" sz="2200" dirty="0">
                <a:solidFill>
                  <a:schemeClr val="accent2">
                    <a:lumMod val="75000"/>
                  </a:schemeClr>
                </a:solidFill>
              </a:rPr>
              <a:t>установлены статьей 22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Федерального закона 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от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22.10.2004 № 125-ФЗ и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  <a:t> исчисляются </a:t>
            </a:r>
            <a:r>
              <a:rPr lang="ru-RU" sz="2200" dirty="0">
                <a:solidFill>
                  <a:schemeClr val="accent2">
                    <a:lumMod val="75000"/>
                  </a:schemeClr>
                </a:solidFill>
              </a:rPr>
              <a:t>с 1 января года, следующего за годом, в котором 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  <a:t>документы </a:t>
            </a:r>
            <a:r>
              <a:rPr lang="ru-RU" sz="2200" dirty="0">
                <a:solidFill>
                  <a:schemeClr val="accent2">
                    <a:lumMod val="75000"/>
                  </a:schemeClr>
                </a:solidFill>
              </a:rPr>
              <a:t>были закончены делопроизводством</a:t>
            </a:r>
          </a:p>
        </p:txBody>
      </p:sp>
    </p:spTree>
    <p:extLst>
      <p:ext uri="{BB962C8B-B14F-4D97-AF65-F5344CB8AC3E}">
        <p14:creationId xmlns:p14="http://schemas.microsoft.com/office/powerpoint/2010/main" val="1535730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4686" y="693695"/>
            <a:ext cx="9601196" cy="1041401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Части 8 и 10 статьи 23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558668" y="2221128"/>
            <a:ext cx="105283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Указанной нормой установлено, что на государственных органах, органах местного самоуправления, юридических лицах и индивидуальных предпринимателях лежит обязанность, в случае ликвидации, в упорядоченном состоянии передать образовавшиеся в их деятельности документы Архивного фонда Российской Федерации, документы по личному составу, а также архивные документы, сроки временного хранения которых не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истекли,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в соответствующий государственный или муниципальный архив. Под упорядочением в названном законе подразумевается комплекс работ по формированию архивных документов в единицы хранения (дела), описанию и оформлению таких единиц хранения (дел) в соответствии с правилами, установленными уполномоченным федеральным органом исполнительной власти в сфере архивного дела и делопроизводства. Аналогичная норма содержится в части 2 статьи 129 Федерального закона от 26.10.2002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№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127-ФЗ «О несостоятельности (банкротстве)»</a:t>
            </a:r>
          </a:p>
        </p:txBody>
      </p:sp>
    </p:spTree>
    <p:extLst>
      <p:ext uri="{BB962C8B-B14F-4D97-AF65-F5344CB8AC3E}">
        <p14:creationId xmlns:p14="http://schemas.microsoft.com/office/powerpoint/2010/main" val="677653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3730" y="590148"/>
            <a:ext cx="10541000" cy="1303867"/>
          </a:xfrm>
        </p:spPr>
        <p:txBody>
          <a:bodyPr>
            <a:noAutofit/>
          </a:bodyPr>
          <a:lstStyle/>
          <a:p>
            <a:pPr algn="ctr"/>
            <a:r>
              <a:rPr lang="ru-RU" sz="3000" b="1" dirty="0">
                <a:solidFill>
                  <a:schemeClr val="accent2">
                    <a:lumMod val="75000"/>
                  </a:schemeClr>
                </a:solidFill>
              </a:rPr>
              <a:t>Правила организации хранения, </a:t>
            </a:r>
            <a:r>
              <a:rPr lang="ru-RU" sz="3000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30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000" b="1" dirty="0" smtClean="0">
                <a:solidFill>
                  <a:schemeClr val="accent2">
                    <a:lumMod val="75000"/>
                  </a:schemeClr>
                </a:solidFill>
              </a:rPr>
              <a:t>комплектования</a:t>
            </a:r>
            <a:r>
              <a:rPr lang="ru-RU" sz="3000" b="1" dirty="0">
                <a:solidFill>
                  <a:schemeClr val="accent2">
                    <a:lumMod val="75000"/>
                  </a:schemeClr>
                </a:solidFill>
              </a:rPr>
              <a:t>, учета и использования документов Архивного фонда Российской Федерации </a:t>
            </a:r>
            <a:r>
              <a:rPr lang="ru-RU" sz="3000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30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000" b="1" dirty="0" smtClean="0">
                <a:solidFill>
                  <a:schemeClr val="accent2">
                    <a:lumMod val="75000"/>
                  </a:schemeClr>
                </a:solidFill>
              </a:rPr>
              <a:t>и </a:t>
            </a:r>
            <a:r>
              <a:rPr lang="ru-RU" sz="3000" b="1" dirty="0">
                <a:solidFill>
                  <a:schemeClr val="accent2">
                    <a:lumMod val="75000"/>
                  </a:schemeClr>
                </a:solidFill>
              </a:rPr>
              <a:t>других архивных документов в органах государственной власти, органах местного самоуправления и организациях, утвержденные приказом </a:t>
            </a:r>
            <a:r>
              <a:rPr lang="ru-RU" sz="3000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30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000" b="1" dirty="0" smtClean="0">
                <a:solidFill>
                  <a:schemeClr val="accent2">
                    <a:lumMod val="75000"/>
                  </a:schemeClr>
                </a:solidFill>
              </a:rPr>
              <a:t>Министерства </a:t>
            </a:r>
            <a:r>
              <a:rPr lang="ru-RU" sz="3000" b="1" dirty="0">
                <a:solidFill>
                  <a:schemeClr val="accent2">
                    <a:lumMod val="75000"/>
                  </a:schemeClr>
                </a:solidFill>
              </a:rPr>
              <a:t>культуры Российской Федерации от 31.03.2015 № </a:t>
            </a:r>
            <a:r>
              <a:rPr lang="ru-RU" sz="3000" b="1" dirty="0" smtClean="0">
                <a:solidFill>
                  <a:schemeClr val="accent2">
                    <a:lumMod val="75000"/>
                  </a:schemeClr>
                </a:solidFill>
              </a:rPr>
              <a:t>526</a:t>
            </a:r>
            <a:r>
              <a:rPr lang="ru-RU" sz="3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</a:br>
            <a:endParaRPr lang="ru-RU" sz="2000" b="1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25039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47002" y="1183141"/>
            <a:ext cx="10515600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1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Пункты 1.3 и 1.4 </a:t>
            </a:r>
            <a:r>
              <a:rPr lang="ru-RU" sz="2100" dirty="0">
                <a:solidFill>
                  <a:schemeClr val="accent2">
                    <a:lumMod val="75000"/>
                  </a:schemeClr>
                </a:solidFill>
              </a:rPr>
              <a:t>устанавливают обязанность создания архива для хранения архивных документов только для государственных органов и органов местного самоуправления муниципального района, городского округа и внутригородского района, остальным предоставляя право его создания. </a:t>
            </a:r>
          </a:p>
          <a:p>
            <a:pPr algn="ctr"/>
            <a:r>
              <a:rPr lang="ru-RU" sz="2100" dirty="0">
                <a:solidFill>
                  <a:schemeClr val="accent2">
                    <a:lumMod val="75000"/>
                  </a:schemeClr>
                </a:solidFill>
              </a:rPr>
              <a:t>Однако уже анализ </a:t>
            </a:r>
            <a:r>
              <a:rPr lang="ru-RU" sz="21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пункта 1.5 </a:t>
            </a:r>
            <a:r>
              <a:rPr lang="ru-RU" sz="2100" dirty="0">
                <a:solidFill>
                  <a:schemeClr val="accent2">
                    <a:lumMod val="75000"/>
                  </a:schemeClr>
                </a:solidFill>
              </a:rPr>
              <a:t>подразумевает, что необходимость создания архива (а вместе с ним и документов, регулирующих его положение) лежит и на организациях - источниках комплектования государственного, муниципального архива.</a:t>
            </a:r>
          </a:p>
          <a:p>
            <a:pPr algn="ctr"/>
            <a:r>
              <a:rPr lang="ru-RU" sz="21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Пункт</a:t>
            </a:r>
            <a:r>
              <a:rPr lang="ru-RU" sz="2100" dirty="0">
                <a:solidFill>
                  <a:schemeClr val="accent2">
                    <a:lumMod val="75000"/>
                  </a:schemeClr>
                </a:solidFill>
              </a:rPr>
              <a:t> же </a:t>
            </a:r>
            <a:r>
              <a:rPr lang="ru-RU" sz="21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2.3 </a:t>
            </a:r>
            <a:r>
              <a:rPr lang="ru-RU" sz="2100" dirty="0">
                <a:solidFill>
                  <a:schemeClr val="accent2">
                    <a:lumMod val="75000"/>
                  </a:schemeClr>
                </a:solidFill>
              </a:rPr>
              <a:t>расширяет круг этих лиц до всех организаций, в деятельности которых образуются как документы Архивного фонда Российской Федерации, так и документы по личному составу и документы временных (свыше 10 лет) сроков хранения.</a:t>
            </a:r>
          </a:p>
          <a:p>
            <a:pPr algn="ctr"/>
            <a:r>
              <a:rPr lang="ru-RU" sz="2100" dirty="0">
                <a:solidFill>
                  <a:schemeClr val="accent2">
                    <a:lumMod val="75000"/>
                  </a:schemeClr>
                </a:solidFill>
              </a:rPr>
              <a:t>Таким образом, создание архива и назначение должностного лица за него ответственного рекомендуется всем организациям, в чьей деятельности образуются архивные документы</a:t>
            </a:r>
          </a:p>
        </p:txBody>
      </p:sp>
    </p:spTree>
    <p:extLst>
      <p:ext uri="{BB962C8B-B14F-4D97-AF65-F5344CB8AC3E}">
        <p14:creationId xmlns:p14="http://schemas.microsoft.com/office/powerpoint/2010/main" val="104262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62443" y="389237"/>
            <a:ext cx="10160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4.1. Документы Архивного фонда Российской Федерации и документы временных (свыше 10 лет) сроков хранения, в том числе по личному составу, передаются в архив организации не ранее, чем через один год и не позднее, чем через три года после завершения дел в делопроизводстве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356497" y="2526613"/>
            <a:ext cx="104521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В течение 3х лет 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после завершения дел в 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делопроизводстве, 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документы Архивного фонда 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РФ 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и документы временных (свыше 10 лет) сроков хранения, в том числе по личному составу, должны быть упорядочены и переданы в архив организации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 algn="ctr"/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В течение первого года дела подлежат полному оформлению и включению в описи структурных подразделений организации сотрудниками этих подразделений. </a:t>
            </a:r>
            <a:endParaRPr lang="ru-RU" sz="20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В 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течение последующих 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двух 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лет дела передаются в архив организации по графику, утвержденному руководителем организации. К завершению этого периода работниками архива организации 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должны 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быть составлены сводные описи дел, подлежащие рассмотрению на ЭПК (для 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организаций - источников 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комплектования государственных, муниципальных архивов) и утверждению руководителем организации</a:t>
            </a:r>
          </a:p>
        </p:txBody>
      </p:sp>
    </p:spTree>
    <p:extLst>
      <p:ext uri="{BB962C8B-B14F-4D97-AF65-F5344CB8AC3E}">
        <p14:creationId xmlns:p14="http://schemas.microsoft.com/office/powerpoint/2010/main" val="3498568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0919" y="654891"/>
            <a:ext cx="104013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Пункты 4.15., 4.17., 4.18 </a:t>
            </a:r>
            <a:endParaRPr lang="ru-RU" sz="32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018442" y="1900529"/>
            <a:ext cx="96266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Номенклатура дел организации </a:t>
            </a:r>
            <a:endParaRPr lang="ru-RU" sz="24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разрабатывается 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на основе устава, положения, штатного расписания, номенклатуры дел за прошлый год, описей дел постоянного и временного </a:t>
            </a:r>
            <a:endParaRPr lang="ru-RU" sz="24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свыше 10 лет) срока хранения, ведомственных и типовых перечней документов с указанием сроков хранения, типовых и примерных номенклатур дел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  <a:endParaRPr lang="ru-RU" sz="2400" dirty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Номенклатура дел организации разрабатывается ежегодно, утверждается руководителем и, при необходимости, направляется на рассмотрение ЭПК</a:t>
            </a:r>
          </a:p>
        </p:txBody>
      </p:sp>
    </p:spTree>
    <p:extLst>
      <p:ext uri="{BB962C8B-B14F-4D97-AF65-F5344CB8AC3E}">
        <p14:creationId xmlns:p14="http://schemas.microsoft.com/office/powerpoint/2010/main" val="2137344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154954" y="581891"/>
            <a:ext cx="10440146" cy="2872509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Управление </a:t>
            </a: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государственной </a:t>
            </a:r>
            <a:r>
              <a:rPr lang="ru-RU" sz="4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архивной службы </a:t>
            </a: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Новосибирской</a:t>
            </a:r>
            <a:r>
              <a:rPr lang="en-US" sz="40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области</a:t>
            </a: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40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6300" y="3733800"/>
            <a:ext cx="10388600" cy="2140527"/>
          </a:xfrm>
        </p:spPr>
        <p:txBody>
          <a:bodyPr>
            <a:normAutofit/>
          </a:bodyPr>
          <a:lstStyle/>
          <a:p>
            <a:pPr lvl="0" algn="ctr"/>
            <a:r>
              <a:rPr lang="ru-RU" sz="2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областным исполнительным органом государственной власти Новосибирской области, уполномоченным на осуществление регионального государственного контроля за соблюдением законодательства Российской Федерации, законов и иных нормативных правовых актов Новосибирской области об архивном деле в Новосибирской 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302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>
          <a:xfrm>
            <a:off x="1806889" y="2446639"/>
            <a:ext cx="8825658" cy="1087394"/>
          </a:xfrm>
        </p:spPr>
        <p:txBody>
          <a:bodyPr/>
          <a:lstStyle/>
          <a:p>
            <a:pPr algn="ctr"/>
            <a:r>
              <a:rPr lang="ru-RU" sz="48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Спасибо за внимание!</a:t>
            </a:r>
            <a:endParaRPr lang="ru-RU" sz="48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2397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282700" y="649759"/>
            <a:ext cx="8789555" cy="1025732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В соответствии с Положением, 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утвержденным 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постановлением Правительства Новосибирской области от 11.10.2016 № 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327-п</a:t>
            </a:r>
            <a:b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«Об утверждении Положения об 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управлении</a:t>
            </a:r>
            <a:b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государственной архивной службы Новосибирской области», управление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: </a:t>
            </a: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4294967295"/>
          </p:nvPr>
        </p:nvSpPr>
        <p:spPr>
          <a:xfrm>
            <a:off x="1134419" y="2751781"/>
            <a:ext cx="10337800" cy="3543300"/>
          </a:xfrm>
        </p:spPr>
        <p:txBody>
          <a:bodyPr>
            <a:normAutofit/>
          </a:bodyPr>
          <a:lstStyle/>
          <a:p>
            <a:pPr algn="ctr">
              <a:buFont typeface="Wingdings" panose="05000000000000000000" pitchFamily="2" charset="2"/>
              <a:buChar char="ü"/>
            </a:pPr>
            <a:r>
              <a:rPr lang="ru-RU" sz="1900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организует и проводит проверки соблюдения законодательства Российской Федерации, законов и иных нормативных правовых актов Новосибирской области об архивном деле в государственных органах и органах государственной власти Новосибирской области, органах местного самоуправления, организациях и гражданами, занимающимися предпринимательской деятельностью без образования юридического лица</a:t>
            </a:r>
            <a:r>
              <a:rPr lang="ru-RU" sz="1900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;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ru-RU" sz="1900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осуществляет оформление предписаний об устранении выявленных нарушений обязательных требований законодательства об архивном деле, возбуждение дел об административных правонарушениях, составление протоколов об административных правонарушениях в порядке, установленном Кодексом Российской Федерации об административных правонарушениях</a:t>
            </a:r>
          </a:p>
        </p:txBody>
      </p:sp>
    </p:spTree>
    <p:extLst>
      <p:ext uri="{BB962C8B-B14F-4D97-AF65-F5344CB8AC3E}">
        <p14:creationId xmlns:p14="http://schemas.microsoft.com/office/powerpoint/2010/main" val="3373737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9439" y="946150"/>
            <a:ext cx="5862599" cy="564572"/>
          </a:xfrm>
        </p:spPr>
        <p:txBody>
          <a:bodyPr>
            <a:noAutofit/>
          </a:bodyPr>
          <a:lstStyle/>
          <a:p>
            <a:pPr algn="ctr"/>
            <a:r>
              <a:rPr lang="ru-RU" sz="34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Виды проверок</a:t>
            </a:r>
            <a:r>
              <a:rPr lang="ru-RU" sz="5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ru-RU" sz="5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5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idx="1"/>
          </p:nvPr>
        </p:nvSpPr>
        <p:spPr>
          <a:xfrm>
            <a:off x="1457433" y="1642918"/>
            <a:ext cx="3425199" cy="734292"/>
          </a:xfrm>
        </p:spPr>
        <p:txBody>
          <a:bodyPr/>
          <a:lstStyle/>
          <a:p>
            <a:pPr algn="ctr"/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Плановые</a:t>
            </a:r>
            <a:endParaRPr lang="ru-RU" sz="2800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Объект 15"/>
          <p:cNvSpPr>
            <a:spLocks noGrp="1"/>
          </p:cNvSpPr>
          <p:nvPr>
            <p:ph sz="half" idx="2"/>
          </p:nvPr>
        </p:nvSpPr>
        <p:spPr>
          <a:xfrm>
            <a:off x="1003299" y="2641601"/>
            <a:ext cx="5041901" cy="3225799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Основанием для проведения является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истечение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3х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лет со дня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государственной регистрации юридического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лица</a:t>
            </a:r>
            <a:endParaRPr lang="ru-RU" sz="24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окончания проведения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последней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проверки юридического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лица</a:t>
            </a:r>
          </a:p>
          <a:p>
            <a:pPr>
              <a:buFont typeface="Wingdings" panose="05000000000000000000" pitchFamily="2" charset="2"/>
              <a:buChar char="ü"/>
            </a:pPr>
            <a:endParaRPr lang="ru-RU" sz="2800" dirty="0"/>
          </a:p>
        </p:txBody>
      </p:sp>
      <p:sp>
        <p:nvSpPr>
          <p:cNvPr id="19" name="Текст 18"/>
          <p:cNvSpPr>
            <a:spLocks noGrp="1"/>
          </p:cNvSpPr>
          <p:nvPr>
            <p:ph type="body" sz="quarter" idx="3"/>
          </p:nvPr>
        </p:nvSpPr>
        <p:spPr>
          <a:xfrm>
            <a:off x="7142017" y="1642918"/>
            <a:ext cx="2970183" cy="734291"/>
          </a:xfrm>
        </p:spPr>
        <p:txBody>
          <a:bodyPr/>
          <a:lstStyle/>
          <a:p>
            <a:pPr algn="ctr"/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Внеплановые</a:t>
            </a:r>
            <a:endParaRPr lang="ru-RU" sz="2800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Объект 19"/>
          <p:cNvSpPr>
            <a:spLocks noGrp="1"/>
          </p:cNvSpPr>
          <p:nvPr>
            <p:ph sz="quarter" idx="4"/>
          </p:nvPr>
        </p:nvSpPr>
        <p:spPr>
          <a:xfrm>
            <a:off x="6303817" y="2641601"/>
            <a:ext cx="5143499" cy="3409555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Проводятся по истечении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срока исполнения юридическим лицом ранее выданного предписания об устранении выявленного при проведении проверки нарушения законодательства в сфере архивного дела</a:t>
            </a:r>
          </a:p>
        </p:txBody>
      </p:sp>
    </p:spTree>
    <p:extLst>
      <p:ext uri="{BB962C8B-B14F-4D97-AF65-F5344CB8AC3E}">
        <p14:creationId xmlns:p14="http://schemas.microsoft.com/office/powerpoint/2010/main" val="4009462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7700" y="444501"/>
            <a:ext cx="107442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Перечень 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документов, 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исследуемых </a:t>
            </a:r>
            <a:endParaRPr lang="ru-RU" sz="2800" dirty="0" smtClean="0">
              <a:solidFill>
                <a:schemeClr val="accent2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algn="ctr"/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при 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проведении 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проверки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 </a:t>
            </a:r>
          </a:p>
          <a:p>
            <a:pPr algn="ctr"/>
            <a:endParaRPr lang="ru-RU" sz="2800" dirty="0" smtClean="0">
              <a:solidFill>
                <a:schemeClr val="accent2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algn="ctr"/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 по личному составу учреждения: приказы (распоряжения); лицевые карточки, счета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работников, расчетно-платежные ведомости, 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расчетные листы на выдачу заработной платы, пособий, гонораров, материальной помощи и других выплат работникам); </a:t>
            </a:r>
            <a:endParaRPr lang="ru-RU" sz="2000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личные 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карточки ф. Т-2 и личные дела уволенных работников; документы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производственных авариях и несчастных случаях; невостребованные подлинные личные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документы; документы 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аттестации рабочих мест по условиям труда; реестры сведений о доходах физических лиц; индивидуальные сведения о трудовом стаже, заработке (вознаграждении), доходе и начисленных страховых взносах застрахованного лица; тарификационные списки, а также номенклатура дел, приказ о создании экспертной комиссии; положение об экспертной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комиссии; 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архивные описи.</a:t>
            </a:r>
          </a:p>
          <a:p>
            <a:pPr algn="ctr"/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источников комплектования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 названному перечню документов добавляется: </a:t>
            </a:r>
            <a:endParaRPr lang="ru-RU" sz="2000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паспорт 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архива; положение об архиве; инструкция по делопроизводству; документы о назначении лица, ответственного за архив организации; приказы (распоряжения) по основной деятельности; планы работы и годовые отчеты об их исполнении; штатные расписания и сметы расходов и другие документы постоянного срока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хранения</a:t>
            </a:r>
            <a:endParaRPr lang="ru-RU" sz="20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3092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87610" y="676188"/>
            <a:ext cx="8771581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 вступления в силу постановления Правительства РФ от 03.04.2020 № 438</a:t>
            </a:r>
          </a:p>
          <a:p>
            <a:pPr algn="ctr"/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 ОСОБЕННОСТЯХ</a:t>
            </a:r>
          </a:p>
          <a:p>
            <a:pPr algn="ctr"/>
            <a:r>
              <a:rPr lang="ru-RU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ОСУЩЕСТВЛЕНИЯ В 2020 ГОДУ ГОСУДАРСТВЕННОГО КОНТРОЛЯ</a:t>
            </a:r>
          </a:p>
          <a:p>
            <a:pPr algn="ctr"/>
            <a:r>
              <a:rPr lang="ru-RU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(НАДЗОРА), МУНИЦИПАЛЬНОГО КОНТРОЛЯ И О ВНЕСЕНИИ ИЗМЕНЕНИЯ</a:t>
            </a:r>
          </a:p>
          <a:p>
            <a:pPr algn="ctr"/>
            <a:r>
              <a:rPr lang="ru-RU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ПУНКТ 7 ПРАВИЛ ПОДГОТОВКИ ОРГАНАМИ ГОСУДАРСТВЕННОГО</a:t>
            </a:r>
          </a:p>
          <a:p>
            <a:pPr algn="ctr"/>
            <a:r>
              <a:rPr lang="ru-RU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КОНТРОЛЯ (НАДЗОРА) И ОРГАНАМИ МУНИЦИПАЛЬНОГО КОНТРОЛЯ</a:t>
            </a:r>
          </a:p>
          <a:p>
            <a:pPr algn="ctr"/>
            <a:r>
              <a:rPr lang="ru-RU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ЕЖЕГОДНЫХ ПЛАНОВ ПРОВЕДЕНИЯ ПЛАНОВЫХ ПРОВЕРОК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ЮРИДИЧЕСКИХ ЛИЦ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ИНДИВИДУАЛЬНЫХ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ПРЕДПРИНИМАТЕЛЕЙ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»,</a:t>
            </a:r>
          </a:p>
          <a:p>
            <a:pPr algn="ctr"/>
            <a:endParaRPr lang="ru-RU" sz="2400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Управлением было проведено </a:t>
            </a:r>
          </a:p>
          <a:p>
            <a:pPr algn="ctr"/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проверок (14 плановых и 6 внеплановых) </a:t>
            </a:r>
          </a:p>
          <a:p>
            <a:pPr algn="ctr"/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Составлено 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протокола об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административных правонарушениях (2 протокола по ст.13.20 КоАП РФ,</a:t>
            </a:r>
          </a:p>
          <a:p>
            <a:pPr algn="ctr"/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протокола по ч. 1 ст. 19.5 КоАП РФ) </a:t>
            </a:r>
            <a:endParaRPr lang="ru-RU" sz="24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8751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62343" y="794607"/>
            <a:ext cx="10998199" cy="1866901"/>
          </a:xfrm>
        </p:spPr>
        <p:txBody>
          <a:bodyPr>
            <a:noAutofit/>
          </a:bodyPr>
          <a:lstStyle/>
          <a:p>
            <a:pPr algn="ctr"/>
            <a:r>
              <a:rPr lang="ru-RU" sz="32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Наиболее часто встречающимися нарушениями законодательства об архивном 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деле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являются: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428922" y="2818028"/>
            <a:ext cx="10413999" cy="3632200"/>
          </a:xfrm>
        </p:spPr>
        <p:txBody>
          <a:bodyPr>
            <a:normAutofit fontScale="92500" lnSpcReduction="20000"/>
          </a:bodyPr>
          <a:lstStyle/>
          <a:p>
            <a:pPr algn="ctr">
              <a:buFont typeface="Courier New" panose="02070309020205020404" pitchFamily="49" charset="0"/>
              <a:buChar char="o"/>
            </a:pPr>
            <a:endParaRPr lang="ru-RU" sz="2000" b="1" dirty="0" smtClean="0">
              <a:solidFill>
                <a:schemeClr val="accent6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algn="ctr"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проведена в установленные сроки экспертиза ценности архивных 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документов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Законченные делопроизводством дела постоянного и временных (свыше 10 лет) сроков хранения, в том числе по личному составу, не подготовлены к передаче в архив организации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Законченные 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делопроизводством дела по личному составу не подготовлены к передаче в архив организации, в частности оформлены 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частично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составлены описи дел постоянного и временного (свыше 10 лет) сроков 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хранения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аголовки 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дел не соответствуют содержанию дела и описи, либо копируются из номенклатуры 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дел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аты 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дела определяются и указываются неправильно</a:t>
            </a:r>
            <a:endParaRPr lang="ru-RU" sz="2000" b="1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1916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54092" y="470459"/>
            <a:ext cx="10930288" cy="1553228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Административная ответственность </a:t>
            </a:r>
            <a:b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</a:b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за нарушения законодательства об архивном деле</a:t>
            </a:r>
            <a:b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</a:b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 предусмотрена статьями</a:t>
            </a:r>
            <a:endParaRPr lang="ru-RU" sz="28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449859" y="2582520"/>
            <a:ext cx="10434521" cy="3975100"/>
          </a:xfrm>
        </p:spPr>
        <p:txBody>
          <a:bodyPr>
            <a:normAutofit/>
          </a:bodyPr>
          <a:lstStyle/>
          <a:p>
            <a:pPr algn="ctr">
              <a:buFont typeface="Wingdings" panose="05000000000000000000" pitchFamily="2" charset="2"/>
              <a:buChar char="ü"/>
            </a:pPr>
            <a:r>
              <a:rPr lang="ru-RU" sz="2300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13.20 КоАП РФ Нарушение правил хранения, комплектования, 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учета 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или использования архивных 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документов</a:t>
            </a:r>
          </a:p>
          <a:p>
            <a:pPr marL="0" indent="0" algn="ctr">
              <a:buNone/>
            </a:pPr>
            <a:endParaRPr lang="ru-RU" sz="2000" dirty="0" smtClean="0">
              <a:solidFill>
                <a:schemeClr val="accent2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algn="ctr"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ч. 2 ст. 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13.25 КоАП 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РФ Нарушение 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требований законодательства о хранении документов и информации, содержащейся в информационных 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системах </a:t>
            </a:r>
          </a:p>
          <a:p>
            <a:pPr marL="0" indent="0" algn="ctr">
              <a:buNone/>
            </a:pP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(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обществом с ограниченной (дополнительной) ответственностью или унитарным предприятием)</a:t>
            </a:r>
          </a:p>
          <a:p>
            <a:pPr marL="0" indent="0" algn="ctr">
              <a:buNone/>
            </a:pPr>
            <a:endParaRPr lang="ru-RU" sz="2000" dirty="0" smtClean="0">
              <a:solidFill>
                <a:schemeClr val="accent2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algn="ctr"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ч. 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1 ст. 19.5   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КоАП РФ Невыполнение 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в установленный срок законного 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предписания</a:t>
            </a:r>
            <a:endParaRPr lang="ru-RU" sz="2000" dirty="0">
              <a:solidFill>
                <a:schemeClr val="accent2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algn="ctr">
              <a:buFont typeface="Wingdings" panose="05000000000000000000" pitchFamily="2" charset="2"/>
              <a:buChar char="ü"/>
            </a:pPr>
            <a:endParaRPr lang="ru-RU" sz="2300" b="1" dirty="0">
              <a:solidFill>
                <a:schemeClr val="accent2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6893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4894" y="955247"/>
            <a:ext cx="10058400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26.10.2020 </a:t>
            </a:r>
          </a:p>
          <a:p>
            <a:pPr algn="ctr"/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вступает 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силу Федеральный закон </a:t>
            </a:r>
            <a:endParaRPr lang="ru-RU" sz="280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 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15.10.2020 № 341 – ФЗ </a:t>
            </a:r>
            <a:endParaRPr lang="ru-RU" sz="280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28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вносящий изменения в статью 13.20 КоАП РФ, </a:t>
            </a:r>
            <a:endParaRPr lang="ru-RU" sz="280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2600" dirty="0" smtClean="0">
                <a:solidFill>
                  <a:schemeClr val="accent2">
                    <a:lumMod val="75000"/>
                  </a:schemeClr>
                </a:solidFill>
              </a:rPr>
              <a:t>согласно которым </a:t>
            </a:r>
            <a:r>
              <a:rPr lang="ru-RU" sz="2600" dirty="0">
                <a:solidFill>
                  <a:schemeClr val="accent2">
                    <a:lumMod val="75000"/>
                  </a:schemeClr>
                </a:solidFill>
              </a:rPr>
              <a:t>предусмотрены штрафные санкции для юридических лиц - от </a:t>
            </a:r>
            <a:r>
              <a:rPr lang="ru-RU" sz="2600" dirty="0" smtClean="0">
                <a:solidFill>
                  <a:schemeClr val="accent2">
                    <a:lumMod val="75000"/>
                  </a:schemeClr>
                </a:solidFill>
              </a:rPr>
              <a:t>5 000 до 10 000 рублей</a:t>
            </a:r>
            <a:r>
              <a:rPr lang="ru-RU" sz="2600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endParaRPr lang="ru-RU" sz="26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ru-RU" sz="2600" dirty="0" smtClean="0">
                <a:solidFill>
                  <a:schemeClr val="accent2">
                    <a:lumMod val="75000"/>
                  </a:schemeClr>
                </a:solidFill>
              </a:rPr>
              <a:t>а </a:t>
            </a:r>
            <a:r>
              <a:rPr lang="ru-RU" sz="2600" dirty="0">
                <a:solidFill>
                  <a:schemeClr val="accent2">
                    <a:lumMod val="75000"/>
                  </a:schemeClr>
                </a:solidFill>
              </a:rPr>
              <a:t>также увеличены штрафные санкции </a:t>
            </a:r>
            <a:endParaRPr lang="ru-RU" sz="26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ru-RU" sz="2600" dirty="0" smtClean="0">
                <a:solidFill>
                  <a:schemeClr val="accent2">
                    <a:lumMod val="75000"/>
                  </a:schemeClr>
                </a:solidFill>
              </a:rPr>
              <a:t>на </a:t>
            </a:r>
            <a:r>
              <a:rPr lang="ru-RU" sz="2600" dirty="0">
                <a:solidFill>
                  <a:schemeClr val="accent2">
                    <a:lumMod val="75000"/>
                  </a:schemeClr>
                </a:solidFill>
              </a:rPr>
              <a:t>граждан в размере от </a:t>
            </a:r>
            <a:r>
              <a:rPr lang="ru-RU" sz="2600" dirty="0" smtClean="0">
                <a:solidFill>
                  <a:schemeClr val="accent2">
                    <a:lumMod val="75000"/>
                  </a:schemeClr>
                </a:solidFill>
              </a:rPr>
              <a:t>1 000 до 3 000 рублей</a:t>
            </a:r>
            <a:r>
              <a:rPr lang="ru-RU" sz="2600" dirty="0">
                <a:solidFill>
                  <a:schemeClr val="accent2">
                    <a:lumMod val="75000"/>
                  </a:schemeClr>
                </a:solidFill>
              </a:rPr>
              <a:t>; </a:t>
            </a:r>
            <a:endParaRPr lang="ru-RU" sz="26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ru-RU" sz="2600" dirty="0" smtClean="0">
                <a:solidFill>
                  <a:schemeClr val="accent2">
                    <a:lumMod val="75000"/>
                  </a:schemeClr>
                </a:solidFill>
              </a:rPr>
              <a:t>на </a:t>
            </a:r>
            <a:r>
              <a:rPr lang="ru-RU" sz="2600" dirty="0">
                <a:solidFill>
                  <a:schemeClr val="accent2">
                    <a:lumMod val="75000"/>
                  </a:schemeClr>
                </a:solidFill>
              </a:rPr>
              <a:t>должностных лиц - от </a:t>
            </a:r>
            <a:r>
              <a:rPr lang="ru-RU" sz="2600" dirty="0" smtClean="0">
                <a:solidFill>
                  <a:schemeClr val="accent2">
                    <a:lumMod val="75000"/>
                  </a:schemeClr>
                </a:solidFill>
              </a:rPr>
              <a:t>3 000 до 5 000 рублей</a:t>
            </a:r>
            <a:endParaRPr lang="ru-RU" sz="26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9457247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1266</TotalTime>
  <Words>1537</Words>
  <Application>Microsoft Office PowerPoint</Application>
  <PresentationFormat>Широкоэкранный</PresentationFormat>
  <Paragraphs>88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9" baseType="lpstr">
      <vt:lpstr>Arial</vt:lpstr>
      <vt:lpstr>Calibri</vt:lpstr>
      <vt:lpstr>Cambria</vt:lpstr>
      <vt:lpstr>Century Gothic</vt:lpstr>
      <vt:lpstr>Courier New</vt:lpstr>
      <vt:lpstr>Times New Roman</vt:lpstr>
      <vt:lpstr>Wingdings</vt:lpstr>
      <vt:lpstr>Wingdings 3</vt:lpstr>
      <vt:lpstr>Легкий дым</vt:lpstr>
      <vt:lpstr>Контроль за соблюдением законодательства об архивном деле, ответственность юридических лиц за его нарушение.  Результаты правоприменительной практики управления государственной архивной службы Новосибирской области в 2020 году  </vt:lpstr>
      <vt:lpstr>Управление  государственной архивной службы Новосибирской области </vt:lpstr>
      <vt:lpstr>В соответствии с Положением,  утвержденным постановлением Правительства Новосибирской области от 11.10.2016 № 327-п  «Об утверждении Положения об управлении  государственной архивной службы Новосибирской области», управление: </vt:lpstr>
      <vt:lpstr>Виды проверок  </vt:lpstr>
      <vt:lpstr>Презентация PowerPoint</vt:lpstr>
      <vt:lpstr>Презентация PowerPoint</vt:lpstr>
      <vt:lpstr>Наиболее часто встречающимися нарушениями законодательства об архивном деле  являются:</vt:lpstr>
      <vt:lpstr>Административная ответственность  за нарушения законодательства об архивном деле  предусмотрена статьями</vt:lpstr>
      <vt:lpstr>Презентация PowerPoint</vt:lpstr>
      <vt:lpstr> Разъяснение неоднозначных или не ясных обязательных требований  Федеральным законом от 22.10.2004  № 125-ФЗ  «Об архивном деле в Российской Федерации»  установлены следующие нормы, требующие разъяснения   </vt:lpstr>
      <vt:lpstr>Часть 1 статьи 17</vt:lpstr>
      <vt:lpstr>Часть 1 статьи 19</vt:lpstr>
      <vt:lpstr>Статья 20 </vt:lpstr>
      <vt:lpstr>Часть 1 статьи 21</vt:lpstr>
      <vt:lpstr>Части 8 и 10 статьи 23 </vt:lpstr>
      <vt:lpstr>Правила организации хранения,  комплектования, учета и использования документов Архивного фонда Российской Федерации  и других архивных документов в органах государственной власти, органах местного самоуправления и организациях, утвержденные приказом  Министерства культуры Российской Федерации от 31.03.2015 № 526  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Федько Ольга Николаевна</dc:creator>
  <cp:lastModifiedBy>Ивановская Елена Владимировна</cp:lastModifiedBy>
  <cp:revision>132</cp:revision>
  <dcterms:created xsi:type="dcterms:W3CDTF">2019-06-10T09:23:01Z</dcterms:created>
  <dcterms:modified xsi:type="dcterms:W3CDTF">2020-10-19T11:08:12Z</dcterms:modified>
</cp:coreProperties>
</file>